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  <p:sldMasterId id="2147483662" r:id="rId6"/>
    <p:sldMasterId id="2147483667" r:id="rId7"/>
    <p:sldMasterId id="2147483678" r:id="rId8"/>
  </p:sldMasterIdLst>
  <p:notesMasterIdLst>
    <p:notesMasterId r:id="rId24"/>
  </p:notesMasterIdLst>
  <p:sldIdLst>
    <p:sldId id="272" r:id="rId9"/>
    <p:sldId id="343" r:id="rId10"/>
    <p:sldId id="344" r:id="rId11"/>
    <p:sldId id="354" r:id="rId12"/>
    <p:sldId id="347" r:id="rId13"/>
    <p:sldId id="346" r:id="rId14"/>
    <p:sldId id="348" r:id="rId15"/>
    <p:sldId id="349" r:id="rId16"/>
    <p:sldId id="350" r:id="rId17"/>
    <p:sldId id="352" r:id="rId18"/>
    <p:sldId id="356" r:id="rId19"/>
    <p:sldId id="355" r:id="rId20"/>
    <p:sldId id="357" r:id="rId21"/>
    <p:sldId id="360" r:id="rId22"/>
    <p:sldId id="361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65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56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3C830-9BC5-4670-AB50-79B4C6FB6935}" type="datetimeFigureOut">
              <a:rPr lang="en-GB" smtClean="0"/>
              <a:t>04/03/2025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55F04-5EB1-4A1A-B7C4-578313E6C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914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Roseanne’s session on communication was excellent this morning. Lots of enthusiastic participation throughout - one of the students cheekily suggested at the end that some tutors  would benefit from watching the session.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155F04-5EB1-4A1A-B7C4-578313E6C1A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682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Roseanne’s session on communication was excellent this morning. Lots of enthusiastic participation throughout - one of the students cheekily suggested at the end that some tutors  would benefit from watching the session.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155F04-5EB1-4A1A-B7C4-578313E6C1A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77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Roseanne’s session on communication was excellent this morning. Lots of enthusiastic participation throughout - one of the students cheekily suggested at the end that some tutors  would benefit from watching the session.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155F04-5EB1-4A1A-B7C4-578313E6C1A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947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155F04-5EB1-4A1A-B7C4-578313E6C1A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467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155F04-5EB1-4A1A-B7C4-578313E6C1A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229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68418F8-B52F-4661-8ABA-69BB3ADD66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861" y="2160001"/>
            <a:ext cx="7920773" cy="99719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</a:t>
            </a:r>
            <a:br>
              <a:rPr lang="en-US"/>
            </a:br>
            <a:r>
              <a:rPr lang="en-US"/>
              <a:t>TITLE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52444CB2-243C-41A0-8F6C-F772E768A3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861" y="3166992"/>
            <a:ext cx="7920774" cy="2492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/>
              <a:t>SUB TITLE IN HERE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24475ED-B6F3-4114-A316-943C1E2B2D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4319" y="6431961"/>
            <a:ext cx="2057400" cy="13849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C1F67E-6248-496F-8483-98A65C33F8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107" y="5538158"/>
            <a:ext cx="1508916" cy="103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31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2 col text / med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69DB766-747D-4928-9E02-4F5BC168A8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8801" y="761442"/>
            <a:ext cx="7418105" cy="251999"/>
          </a:xfrm>
          <a:prstGeom prst="rect">
            <a:avLst/>
          </a:prstGeom>
          <a:noFill/>
        </p:spPr>
        <p:txBody>
          <a:bodyPr lIns="36000" tIns="18000" rIns="0" bIns="0" anchor="ctr" anchorCtr="0"/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/>
              <a:t>TEXT IN HERE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7627B42-6398-42C1-94CA-C124AC35B2F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644140" y="1150618"/>
            <a:ext cx="6007954" cy="52143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sz="1200" b="1"/>
            </a:lvl1pPr>
          </a:lstStyle>
          <a:p>
            <a:r>
              <a:rPr lang="en-GB"/>
              <a:t>INSERT IMAGE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98B7640-2FBE-4B1B-93BB-80CDDCC614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8801" y="1150619"/>
            <a:ext cx="2072459" cy="5214347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/>
              <a:t>Body text</a:t>
            </a:r>
            <a:br>
              <a:rPr lang="en-US"/>
            </a:br>
            <a:br>
              <a:rPr lang="en-US"/>
            </a:br>
            <a:r>
              <a:rPr lang="en-US"/>
              <a:t>Graphs and graphics can be positioned over the grey box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7EECFAC-7182-49C4-A276-219F1E7C7B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260000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31449669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2 col text /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69DB766-747D-4928-9E02-4F5BC168A8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8801" y="761442"/>
            <a:ext cx="7418105" cy="251999"/>
          </a:xfrm>
          <a:prstGeom prst="rect">
            <a:avLst/>
          </a:prstGeom>
          <a:noFill/>
        </p:spPr>
        <p:txBody>
          <a:bodyPr lIns="36000" tIns="18000" rIns="0" bIns="0" anchor="ctr" anchorCtr="0"/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/>
              <a:t>TEXT IN HERE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7627B42-6398-42C1-94CA-C124AC35B2F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434840" y="1150618"/>
            <a:ext cx="4217254" cy="52143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sz="1200" b="1"/>
            </a:lvl1pPr>
          </a:lstStyle>
          <a:p>
            <a:r>
              <a:rPr lang="en-GB"/>
              <a:t>INSERT IMAGE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98B7640-2FBE-4B1B-93BB-80CDDCC614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8801" y="1150619"/>
            <a:ext cx="3855539" cy="5214347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/>
              <a:t>Body text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E866B34-8A6C-492A-96F1-5F307C6EA6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260000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88327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2 col text / ch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69DB766-747D-4928-9E02-4F5BC168A8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8801" y="761442"/>
            <a:ext cx="7418105" cy="251999"/>
          </a:xfrm>
          <a:prstGeom prst="rect">
            <a:avLst/>
          </a:prstGeom>
          <a:noFill/>
        </p:spPr>
        <p:txBody>
          <a:bodyPr lIns="36000" tIns="18000" rIns="0" bIns="0" anchor="ctr" anchorCtr="0"/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/>
              <a:t>TEXT IN HERE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7627B42-6398-42C1-94CA-C124AC35B2F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434840" y="1150618"/>
            <a:ext cx="4217254" cy="52143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sz="1200" b="1"/>
            </a:lvl1pPr>
          </a:lstStyle>
          <a:p>
            <a:r>
              <a:rPr lang="en-GB"/>
              <a:t>INSERT IMAGE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98B7640-2FBE-4B1B-93BB-80CDDCC614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8801" y="1150619"/>
            <a:ext cx="3855539" cy="2486367"/>
          </a:xfrm>
          <a:prstGeom prst="rect">
            <a:avLst/>
          </a:prstGeom>
        </p:spPr>
        <p:txBody>
          <a:bodyPr lIns="36000" tIns="36000" rIns="36000" bIns="36000" numCol="2"/>
          <a:lstStyle>
            <a:lvl1pPr marL="0" indent="0">
              <a:buNone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/>
              <a:t>Body text</a:t>
            </a:r>
            <a:br>
              <a:rPr lang="en-US"/>
            </a:br>
            <a:br>
              <a:rPr lang="en-US"/>
            </a:br>
            <a:r>
              <a:rPr lang="en-US"/>
              <a:t>Charts, graphs and graphics can be positioned over the grey box.</a:t>
            </a:r>
            <a:br>
              <a:rPr lang="en-US"/>
            </a:br>
            <a:endParaRPr lang="en-US"/>
          </a:p>
          <a:p>
            <a:pPr lvl="0"/>
            <a:endParaRPr lang="en-US"/>
          </a:p>
          <a:p>
            <a:pPr lvl="0"/>
            <a:endParaRPr lang="en-US"/>
          </a:p>
          <a:p>
            <a:pPr lvl="0"/>
            <a:endParaRPr lang="en-US"/>
          </a:p>
          <a:p>
            <a:pPr lvl="0"/>
            <a:br>
              <a:rPr lang="en-US"/>
            </a:br>
            <a:endParaRPr lang="en-US"/>
          </a:p>
          <a:p>
            <a:pPr lvl="0"/>
            <a:r>
              <a:rPr lang="en-US"/>
              <a:t>Body text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870E1B6-0ECF-4B89-8FAB-09D00538EB5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8800" y="3873242"/>
            <a:ext cx="3855539" cy="2486367"/>
          </a:xfrm>
          <a:prstGeom prst="rect">
            <a:avLst/>
          </a:prstGeom>
        </p:spPr>
        <p:txBody>
          <a:bodyPr lIns="36000" tIns="36000" rIns="36000" bIns="36000"/>
          <a:lstStyle>
            <a:lvl1pPr marL="171450" indent="-171450">
              <a:buClr>
                <a:schemeClr val="accent4"/>
              </a:buClr>
              <a:buFont typeface="Arial" panose="020B0604020202020204" pitchFamily="34" charset="0"/>
              <a:buChar char="•"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/>
              <a:t>Body text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5259958-3FB9-4566-8AB7-D98E4FCD49D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260000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16116113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3 colum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69DB766-747D-4928-9E02-4F5BC168A8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8801" y="761442"/>
            <a:ext cx="7418105" cy="251999"/>
          </a:xfrm>
          <a:prstGeom prst="rect">
            <a:avLst/>
          </a:prstGeom>
          <a:noFill/>
        </p:spPr>
        <p:txBody>
          <a:bodyPr lIns="36000" tIns="18000" rIns="0" bIns="0" anchor="ctr" anchorCtr="0"/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/>
              <a:t>TEXT IN HERE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98B7640-2FBE-4B1B-93BB-80CDDCC614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8801" y="1150619"/>
            <a:ext cx="2552519" cy="5214348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/>
              <a:t>Body text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4E768777-3248-42B2-85F9-58D5B20C6E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86030" y="1150618"/>
            <a:ext cx="2552519" cy="5214348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/>
              <a:t>Body text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F7E46CCE-0535-4E3E-9668-C3EC281E6A5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83259" y="1150615"/>
            <a:ext cx="2869035" cy="5214348"/>
          </a:xfrm>
          <a:prstGeom prst="rect">
            <a:avLst/>
          </a:prstGeom>
        </p:spPr>
        <p:txBody>
          <a:bodyPr lIns="36000" tIns="36000" rIns="36000" bIns="36000"/>
          <a:lstStyle>
            <a:lvl1pPr marL="171450" indent="-171450">
              <a:buClr>
                <a:schemeClr val="accent4"/>
              </a:buClr>
              <a:buFont typeface="Arial" panose="020B0604020202020204" pitchFamily="34" charset="0"/>
              <a:buChar char="•"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/>
              <a:t>Body text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9316F6E-405A-4A01-9184-79CC1058A9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260000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17494599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2 row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69DB766-747D-4928-9E02-4F5BC168A8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8801" y="761442"/>
            <a:ext cx="7418105" cy="251999"/>
          </a:xfrm>
          <a:prstGeom prst="rect">
            <a:avLst/>
          </a:prstGeom>
          <a:noFill/>
        </p:spPr>
        <p:txBody>
          <a:bodyPr lIns="36000" tIns="18000" rIns="0" bIns="0" anchor="ctr" anchorCtr="0"/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/>
              <a:t>TEXT IN HERE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98B7640-2FBE-4B1B-93BB-80CDDCC614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8801" y="1150619"/>
            <a:ext cx="8263493" cy="2278381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/>
              <a:t>Body text</a:t>
            </a:r>
            <a:br>
              <a:rPr lang="en-US"/>
            </a:br>
            <a:br>
              <a:rPr lang="en-US"/>
            </a:br>
            <a:r>
              <a:rPr lang="en-US"/>
              <a:t>Charts, graphs and graphics can be positioned over the grey box.</a:t>
            </a:r>
            <a:br>
              <a:rPr lang="en-US"/>
            </a:br>
            <a:br>
              <a:rPr lang="en-US"/>
            </a:br>
            <a:br>
              <a:rPr lang="en-US"/>
            </a:br>
            <a:r>
              <a:rPr lang="en-US"/>
              <a:t>Body text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F7E46CCE-0535-4E3E-9668-C3EC281E6A5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8801" y="3566179"/>
            <a:ext cx="8263493" cy="2798784"/>
          </a:xfrm>
          <a:prstGeom prst="rect">
            <a:avLst/>
          </a:prstGeom>
        </p:spPr>
        <p:txBody>
          <a:bodyPr lIns="36000" tIns="36000" rIns="36000" bIns="36000"/>
          <a:lstStyle>
            <a:lvl1pPr marL="171450" indent="-171450">
              <a:buClr>
                <a:schemeClr val="accent4"/>
              </a:buClr>
              <a:buFont typeface="Arial" panose="020B0604020202020204" pitchFamily="34" charset="0"/>
              <a:buChar char="•"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/>
              <a:t>Body text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65438FC-7DE5-43FA-96AA-BA01B74D04B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260000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16396720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4">
            <a:extLst>
              <a:ext uri="{FF2B5EF4-FFF2-40B4-BE49-F238E27FC236}">
                <a16:creationId xmlns:a16="http://schemas.microsoft.com/office/drawing/2014/main" id="{79A3FDC1-DA18-B647-8002-951F8A2778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1998" y="0"/>
            <a:ext cx="4574045" cy="3810000"/>
          </a:xfrm>
          <a:custGeom>
            <a:avLst/>
            <a:gdLst>
              <a:gd name="connsiteX0" fmla="*/ 1626032 w 7810500"/>
              <a:gd name="connsiteY0" fmla="*/ 0 h 3810000"/>
              <a:gd name="connsiteX1" fmla="*/ 6184468 w 7810500"/>
              <a:gd name="connsiteY1" fmla="*/ 0 h 3810000"/>
              <a:gd name="connsiteX2" fmla="*/ 7810500 w 7810500"/>
              <a:gd name="connsiteY2" fmla="*/ 1626032 h 3810000"/>
              <a:gd name="connsiteX3" fmla="*/ 7810500 w 7810500"/>
              <a:gd name="connsiteY3" fmla="*/ 3625329 h 3810000"/>
              <a:gd name="connsiteX4" fmla="*/ 7625829 w 7810500"/>
              <a:gd name="connsiteY4" fmla="*/ 3810000 h 3810000"/>
              <a:gd name="connsiteX5" fmla="*/ 184671 w 7810500"/>
              <a:gd name="connsiteY5" fmla="*/ 3810000 h 3810000"/>
              <a:gd name="connsiteX6" fmla="*/ 0 w 7810500"/>
              <a:gd name="connsiteY6" fmla="*/ 3625329 h 3810000"/>
              <a:gd name="connsiteX7" fmla="*/ 0 w 7810500"/>
              <a:gd name="connsiteY7" fmla="*/ 1626032 h 3810000"/>
              <a:gd name="connsiteX8" fmla="*/ 1626032 w 7810500"/>
              <a:gd name="connsiteY8" fmla="*/ 0 h 3810000"/>
              <a:gd name="connsiteX0" fmla="*/ 1626032 w 7810500"/>
              <a:gd name="connsiteY0" fmla="*/ 0 h 3810000"/>
              <a:gd name="connsiteX1" fmla="*/ 6184468 w 7810500"/>
              <a:gd name="connsiteY1" fmla="*/ 0 h 3810000"/>
              <a:gd name="connsiteX2" fmla="*/ 7810500 w 7810500"/>
              <a:gd name="connsiteY2" fmla="*/ 3625329 h 3810000"/>
              <a:gd name="connsiteX3" fmla="*/ 7625829 w 7810500"/>
              <a:gd name="connsiteY3" fmla="*/ 3810000 h 3810000"/>
              <a:gd name="connsiteX4" fmla="*/ 184671 w 7810500"/>
              <a:gd name="connsiteY4" fmla="*/ 3810000 h 3810000"/>
              <a:gd name="connsiteX5" fmla="*/ 0 w 7810500"/>
              <a:gd name="connsiteY5" fmla="*/ 3625329 h 3810000"/>
              <a:gd name="connsiteX6" fmla="*/ 0 w 7810500"/>
              <a:gd name="connsiteY6" fmla="*/ 1626032 h 3810000"/>
              <a:gd name="connsiteX7" fmla="*/ 1626032 w 7810500"/>
              <a:gd name="connsiteY7" fmla="*/ 0 h 3810000"/>
              <a:gd name="connsiteX0" fmla="*/ 1626032 w 7963808"/>
              <a:gd name="connsiteY0" fmla="*/ 0 h 3810000"/>
              <a:gd name="connsiteX1" fmla="*/ 6184468 w 7963808"/>
              <a:gd name="connsiteY1" fmla="*/ 0 h 3810000"/>
              <a:gd name="connsiteX2" fmla="*/ 7625829 w 7963808"/>
              <a:gd name="connsiteY2" fmla="*/ 3810000 h 3810000"/>
              <a:gd name="connsiteX3" fmla="*/ 184671 w 7963808"/>
              <a:gd name="connsiteY3" fmla="*/ 3810000 h 3810000"/>
              <a:gd name="connsiteX4" fmla="*/ 0 w 7963808"/>
              <a:gd name="connsiteY4" fmla="*/ 3625329 h 3810000"/>
              <a:gd name="connsiteX5" fmla="*/ 0 w 7963808"/>
              <a:gd name="connsiteY5" fmla="*/ 1626032 h 3810000"/>
              <a:gd name="connsiteX6" fmla="*/ 1626032 w 7963808"/>
              <a:gd name="connsiteY6" fmla="*/ 0 h 3810000"/>
              <a:gd name="connsiteX0" fmla="*/ 1626032 w 6876799"/>
              <a:gd name="connsiteY0" fmla="*/ 0 h 3810000"/>
              <a:gd name="connsiteX1" fmla="*/ 6184468 w 6876799"/>
              <a:gd name="connsiteY1" fmla="*/ 0 h 3810000"/>
              <a:gd name="connsiteX2" fmla="*/ 6063729 w 6876799"/>
              <a:gd name="connsiteY2" fmla="*/ 3797300 h 3810000"/>
              <a:gd name="connsiteX3" fmla="*/ 184671 w 6876799"/>
              <a:gd name="connsiteY3" fmla="*/ 3810000 h 3810000"/>
              <a:gd name="connsiteX4" fmla="*/ 0 w 6876799"/>
              <a:gd name="connsiteY4" fmla="*/ 3625329 h 3810000"/>
              <a:gd name="connsiteX5" fmla="*/ 0 w 6876799"/>
              <a:gd name="connsiteY5" fmla="*/ 1626032 h 3810000"/>
              <a:gd name="connsiteX6" fmla="*/ 1626032 w 6876799"/>
              <a:gd name="connsiteY6" fmla="*/ 0 h 3810000"/>
              <a:gd name="connsiteX0" fmla="*/ 1626032 w 6601473"/>
              <a:gd name="connsiteY0" fmla="*/ 0 h 3810000"/>
              <a:gd name="connsiteX1" fmla="*/ 6184468 w 6601473"/>
              <a:gd name="connsiteY1" fmla="*/ 0 h 3810000"/>
              <a:gd name="connsiteX2" fmla="*/ 6063729 w 6601473"/>
              <a:gd name="connsiteY2" fmla="*/ 3797300 h 3810000"/>
              <a:gd name="connsiteX3" fmla="*/ 184671 w 6601473"/>
              <a:gd name="connsiteY3" fmla="*/ 3810000 h 3810000"/>
              <a:gd name="connsiteX4" fmla="*/ 0 w 6601473"/>
              <a:gd name="connsiteY4" fmla="*/ 3625329 h 3810000"/>
              <a:gd name="connsiteX5" fmla="*/ 0 w 6601473"/>
              <a:gd name="connsiteY5" fmla="*/ 1626032 h 3810000"/>
              <a:gd name="connsiteX6" fmla="*/ 1626032 w 6601473"/>
              <a:gd name="connsiteY6" fmla="*/ 0 h 3810000"/>
              <a:gd name="connsiteX0" fmla="*/ 1626032 w 6605873"/>
              <a:gd name="connsiteY0" fmla="*/ 0 h 3810000"/>
              <a:gd name="connsiteX1" fmla="*/ 6184468 w 6605873"/>
              <a:gd name="connsiteY1" fmla="*/ 0 h 3810000"/>
              <a:gd name="connsiteX2" fmla="*/ 6082779 w 6605873"/>
              <a:gd name="connsiteY2" fmla="*/ 3802063 h 3810000"/>
              <a:gd name="connsiteX3" fmla="*/ 184671 w 6605873"/>
              <a:gd name="connsiteY3" fmla="*/ 3810000 h 3810000"/>
              <a:gd name="connsiteX4" fmla="*/ 0 w 6605873"/>
              <a:gd name="connsiteY4" fmla="*/ 3625329 h 3810000"/>
              <a:gd name="connsiteX5" fmla="*/ 0 w 6605873"/>
              <a:gd name="connsiteY5" fmla="*/ 1626032 h 3810000"/>
              <a:gd name="connsiteX6" fmla="*/ 1626032 w 6605873"/>
              <a:gd name="connsiteY6" fmla="*/ 0 h 3810000"/>
              <a:gd name="connsiteX0" fmla="*/ 1626032 w 6524678"/>
              <a:gd name="connsiteY0" fmla="*/ 6350 h 3816350"/>
              <a:gd name="connsiteX1" fmla="*/ 6076518 w 6524678"/>
              <a:gd name="connsiteY1" fmla="*/ 0 h 3816350"/>
              <a:gd name="connsiteX2" fmla="*/ 6082779 w 6524678"/>
              <a:gd name="connsiteY2" fmla="*/ 3808413 h 3816350"/>
              <a:gd name="connsiteX3" fmla="*/ 184671 w 6524678"/>
              <a:gd name="connsiteY3" fmla="*/ 3816350 h 3816350"/>
              <a:gd name="connsiteX4" fmla="*/ 0 w 6524678"/>
              <a:gd name="connsiteY4" fmla="*/ 3631679 h 3816350"/>
              <a:gd name="connsiteX5" fmla="*/ 0 w 6524678"/>
              <a:gd name="connsiteY5" fmla="*/ 1632382 h 3816350"/>
              <a:gd name="connsiteX6" fmla="*/ 1626032 w 6524678"/>
              <a:gd name="connsiteY6" fmla="*/ 6350 h 3816350"/>
              <a:gd name="connsiteX0" fmla="*/ 1626032 w 6087407"/>
              <a:gd name="connsiteY0" fmla="*/ 6350 h 3816350"/>
              <a:gd name="connsiteX1" fmla="*/ 6076518 w 6087407"/>
              <a:gd name="connsiteY1" fmla="*/ 0 h 3816350"/>
              <a:gd name="connsiteX2" fmla="*/ 6082779 w 6087407"/>
              <a:gd name="connsiteY2" fmla="*/ 3808413 h 3816350"/>
              <a:gd name="connsiteX3" fmla="*/ 184671 w 6087407"/>
              <a:gd name="connsiteY3" fmla="*/ 3816350 h 3816350"/>
              <a:gd name="connsiteX4" fmla="*/ 0 w 6087407"/>
              <a:gd name="connsiteY4" fmla="*/ 3631679 h 3816350"/>
              <a:gd name="connsiteX5" fmla="*/ 0 w 6087407"/>
              <a:gd name="connsiteY5" fmla="*/ 1632382 h 3816350"/>
              <a:gd name="connsiteX6" fmla="*/ 1626032 w 6087407"/>
              <a:gd name="connsiteY6" fmla="*/ 6350 h 3816350"/>
              <a:gd name="connsiteX0" fmla="*/ 1626032 w 6100891"/>
              <a:gd name="connsiteY0" fmla="*/ 0 h 3810000"/>
              <a:gd name="connsiteX1" fmla="*/ 6097949 w 6100891"/>
              <a:gd name="connsiteY1" fmla="*/ 794 h 3810000"/>
              <a:gd name="connsiteX2" fmla="*/ 6082779 w 6100891"/>
              <a:gd name="connsiteY2" fmla="*/ 3802063 h 3810000"/>
              <a:gd name="connsiteX3" fmla="*/ 184671 w 6100891"/>
              <a:gd name="connsiteY3" fmla="*/ 3810000 h 3810000"/>
              <a:gd name="connsiteX4" fmla="*/ 0 w 6100891"/>
              <a:gd name="connsiteY4" fmla="*/ 3625329 h 3810000"/>
              <a:gd name="connsiteX5" fmla="*/ 0 w 6100891"/>
              <a:gd name="connsiteY5" fmla="*/ 1626032 h 3810000"/>
              <a:gd name="connsiteX6" fmla="*/ 1626032 w 6100891"/>
              <a:gd name="connsiteY6" fmla="*/ 0 h 3810000"/>
              <a:gd name="connsiteX0" fmla="*/ 1626032 w 6098322"/>
              <a:gd name="connsiteY0" fmla="*/ 0 h 3810000"/>
              <a:gd name="connsiteX1" fmla="*/ 6097949 w 6098322"/>
              <a:gd name="connsiteY1" fmla="*/ 794 h 3810000"/>
              <a:gd name="connsiteX2" fmla="*/ 6082779 w 6098322"/>
              <a:gd name="connsiteY2" fmla="*/ 3802063 h 3810000"/>
              <a:gd name="connsiteX3" fmla="*/ 184671 w 6098322"/>
              <a:gd name="connsiteY3" fmla="*/ 3810000 h 3810000"/>
              <a:gd name="connsiteX4" fmla="*/ 0 w 6098322"/>
              <a:gd name="connsiteY4" fmla="*/ 3625329 h 3810000"/>
              <a:gd name="connsiteX5" fmla="*/ 0 w 6098322"/>
              <a:gd name="connsiteY5" fmla="*/ 1626032 h 3810000"/>
              <a:gd name="connsiteX6" fmla="*/ 1626032 w 6098322"/>
              <a:gd name="connsiteY6" fmla="*/ 0 h 3810000"/>
              <a:gd name="connsiteX0" fmla="*/ 1626032 w 6102062"/>
              <a:gd name="connsiteY0" fmla="*/ 0 h 3810000"/>
              <a:gd name="connsiteX1" fmla="*/ 6097949 w 6102062"/>
              <a:gd name="connsiteY1" fmla="*/ 794 h 3810000"/>
              <a:gd name="connsiteX2" fmla="*/ 6097066 w 6102062"/>
              <a:gd name="connsiteY2" fmla="*/ 3806825 h 3810000"/>
              <a:gd name="connsiteX3" fmla="*/ 184671 w 6102062"/>
              <a:gd name="connsiteY3" fmla="*/ 3810000 h 3810000"/>
              <a:gd name="connsiteX4" fmla="*/ 0 w 6102062"/>
              <a:gd name="connsiteY4" fmla="*/ 3625329 h 3810000"/>
              <a:gd name="connsiteX5" fmla="*/ 0 w 6102062"/>
              <a:gd name="connsiteY5" fmla="*/ 1626032 h 3810000"/>
              <a:gd name="connsiteX6" fmla="*/ 1626032 w 6102062"/>
              <a:gd name="connsiteY6" fmla="*/ 0 h 3810000"/>
              <a:gd name="connsiteX0" fmla="*/ 1626032 w 6098726"/>
              <a:gd name="connsiteY0" fmla="*/ 0 h 3810000"/>
              <a:gd name="connsiteX1" fmla="*/ 6097949 w 6098726"/>
              <a:gd name="connsiteY1" fmla="*/ 794 h 3810000"/>
              <a:gd name="connsiteX2" fmla="*/ 6097066 w 6098726"/>
              <a:gd name="connsiteY2" fmla="*/ 3806825 h 3810000"/>
              <a:gd name="connsiteX3" fmla="*/ 184671 w 6098726"/>
              <a:gd name="connsiteY3" fmla="*/ 3810000 h 3810000"/>
              <a:gd name="connsiteX4" fmla="*/ 0 w 6098726"/>
              <a:gd name="connsiteY4" fmla="*/ 3625329 h 3810000"/>
              <a:gd name="connsiteX5" fmla="*/ 0 w 6098726"/>
              <a:gd name="connsiteY5" fmla="*/ 1626032 h 3810000"/>
              <a:gd name="connsiteX6" fmla="*/ 1626032 w 6098726"/>
              <a:gd name="connsiteY6" fmla="*/ 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8726" h="3810000">
                <a:moveTo>
                  <a:pt x="1626032" y="0"/>
                </a:moveTo>
                <a:lnTo>
                  <a:pt x="6097949" y="794"/>
                </a:lnTo>
                <a:cubicBezTo>
                  <a:pt x="6100171" y="1699419"/>
                  <a:pt x="6096907" y="2640806"/>
                  <a:pt x="6097066" y="3806825"/>
                </a:cubicBezTo>
                <a:lnTo>
                  <a:pt x="184671" y="3810000"/>
                </a:lnTo>
                <a:cubicBezTo>
                  <a:pt x="82680" y="3810000"/>
                  <a:pt x="0" y="3727320"/>
                  <a:pt x="0" y="3625329"/>
                </a:cubicBezTo>
                <a:lnTo>
                  <a:pt x="0" y="1626032"/>
                </a:lnTo>
                <a:cubicBezTo>
                  <a:pt x="0" y="727999"/>
                  <a:pt x="727999" y="0"/>
                  <a:pt x="1626032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r">
              <a:buNone/>
              <a:defRPr sz="135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28ED38-053B-074D-A6A5-1C9374EA7F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810000"/>
            <a:ext cx="4572000" cy="3048000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5F86F0A-6A1A-3248-8370-3930F881013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6156" y="559121"/>
            <a:ext cx="4168189" cy="1800200"/>
          </a:xfrm>
        </p:spPr>
        <p:txBody>
          <a:bodyPr>
            <a:noAutofit/>
          </a:bodyPr>
          <a:lstStyle>
            <a:lvl1pPr marL="0" indent="0">
              <a:buNone/>
              <a:defRPr sz="4125" b="1" i="0">
                <a:ln>
                  <a:noFill/>
                </a:ln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defRPr>
            </a:lvl1pPr>
            <a:lvl2pPr>
              <a:defRPr>
                <a:ln>
                  <a:noFill/>
                </a:ln>
                <a:solidFill>
                  <a:schemeClr val="bg1"/>
                </a:solidFill>
              </a:defRPr>
            </a:lvl2pPr>
            <a:lvl3pPr>
              <a:defRPr>
                <a:ln>
                  <a:noFill/>
                </a:ln>
                <a:solidFill>
                  <a:schemeClr val="bg1"/>
                </a:solidFill>
              </a:defRPr>
            </a:lvl3pPr>
            <a:lvl4pPr>
              <a:defRPr>
                <a:ln>
                  <a:noFill/>
                </a:ln>
                <a:solidFill>
                  <a:schemeClr val="bg1"/>
                </a:solidFill>
              </a:defRPr>
            </a:lvl4pPr>
            <a:lvl5pPr>
              <a:defRPr>
                <a:ln>
                  <a:noFill/>
                </a:ln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Front Cover Title Goes Here</a:t>
            </a:r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01B5291B-A0B5-0A34-5C7E-79E2E3F68AC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6156" y="2431330"/>
            <a:ext cx="4168188" cy="1305402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250" b="0" i="0">
                <a:ln>
                  <a:noFill/>
                </a:ln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ln>
                  <a:noFill/>
                </a:ln>
                <a:solidFill>
                  <a:schemeClr val="bg1"/>
                </a:solidFill>
              </a:defRPr>
            </a:lvl2pPr>
            <a:lvl3pPr>
              <a:defRPr>
                <a:ln>
                  <a:noFill/>
                </a:ln>
                <a:solidFill>
                  <a:schemeClr val="bg1"/>
                </a:solidFill>
              </a:defRPr>
            </a:lvl3pPr>
            <a:lvl4pPr>
              <a:defRPr>
                <a:ln>
                  <a:noFill/>
                </a:ln>
                <a:solidFill>
                  <a:schemeClr val="bg1"/>
                </a:solidFill>
              </a:defRPr>
            </a:lvl4pPr>
            <a:lvl5pPr>
              <a:defRPr>
                <a:ln>
                  <a:noFill/>
                </a:ln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 title</a:t>
            </a:r>
          </a:p>
        </p:txBody>
      </p:sp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D5457D4-902F-B0A0-0CA3-AB0C3D54F72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6156" y="3846892"/>
            <a:ext cx="4168188" cy="347039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200" b="1" i="0">
                <a:ln>
                  <a:noFill/>
                </a:ln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ln>
                  <a:noFill/>
                </a:ln>
                <a:solidFill>
                  <a:schemeClr val="bg1"/>
                </a:solidFill>
              </a:defRPr>
            </a:lvl2pPr>
            <a:lvl3pPr>
              <a:defRPr>
                <a:ln>
                  <a:noFill/>
                </a:ln>
                <a:solidFill>
                  <a:schemeClr val="bg1"/>
                </a:solidFill>
              </a:defRPr>
            </a:lvl3pPr>
            <a:lvl4pPr>
              <a:defRPr>
                <a:ln>
                  <a:noFill/>
                </a:ln>
                <a:solidFill>
                  <a:schemeClr val="bg1"/>
                </a:solidFill>
              </a:defRPr>
            </a:lvl4pPr>
            <a:lvl5pPr>
              <a:defRPr>
                <a:ln>
                  <a:noFill/>
                </a:ln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Presenters name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14F31047-4864-D68A-2944-4FD900DC04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6156" y="4198585"/>
            <a:ext cx="4168188" cy="347039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200" b="0" i="0">
                <a:ln>
                  <a:noFill/>
                </a:ln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ln>
                  <a:noFill/>
                </a:ln>
                <a:solidFill>
                  <a:schemeClr val="bg1"/>
                </a:solidFill>
              </a:defRPr>
            </a:lvl2pPr>
            <a:lvl3pPr>
              <a:defRPr>
                <a:ln>
                  <a:noFill/>
                </a:ln>
                <a:solidFill>
                  <a:schemeClr val="bg1"/>
                </a:solidFill>
              </a:defRPr>
            </a:lvl3pPr>
            <a:lvl4pPr>
              <a:defRPr>
                <a:ln>
                  <a:noFill/>
                </a:ln>
                <a:solidFill>
                  <a:schemeClr val="bg1"/>
                </a:solidFill>
              </a:defRPr>
            </a:lvl4pPr>
            <a:lvl5pPr>
              <a:defRPr>
                <a:ln>
                  <a:noFill/>
                </a:ln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04D3CA51-9B82-D8B8-96F1-42FE5F9B17A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6156" y="4545624"/>
            <a:ext cx="4168188" cy="347039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200" b="0" i="0">
                <a:ln>
                  <a:noFill/>
                </a:ln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ln>
                  <a:noFill/>
                </a:ln>
                <a:solidFill>
                  <a:schemeClr val="bg1"/>
                </a:solidFill>
              </a:defRPr>
            </a:lvl2pPr>
            <a:lvl3pPr>
              <a:defRPr>
                <a:ln>
                  <a:noFill/>
                </a:ln>
                <a:solidFill>
                  <a:schemeClr val="bg1"/>
                </a:solidFill>
              </a:defRPr>
            </a:lvl3pPr>
            <a:lvl4pPr>
              <a:defRPr>
                <a:ln>
                  <a:noFill/>
                </a:ln>
                <a:solidFill>
                  <a:schemeClr val="bg1"/>
                </a:solidFill>
              </a:defRPr>
            </a:lvl4pPr>
            <a:lvl5pPr>
              <a:defRPr>
                <a:ln>
                  <a:noFill/>
                </a:ln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pic>
        <p:nvPicPr>
          <p:cNvPr id="14" name="Picture 13" descr="The Open University Logo">
            <a:extLst>
              <a:ext uri="{FF2B5EF4-FFF2-40B4-BE49-F238E27FC236}">
                <a16:creationId xmlns:a16="http://schemas.microsoft.com/office/drawing/2014/main" id="{41C1F544-4F91-82A6-00C9-2CD07BD90F6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256" y="5829301"/>
            <a:ext cx="1282494" cy="58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664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4">
            <a:extLst>
              <a:ext uri="{FF2B5EF4-FFF2-40B4-BE49-F238E27FC236}">
                <a16:creationId xmlns:a16="http://schemas.microsoft.com/office/drawing/2014/main" id="{79A3FDC1-DA18-B647-8002-951F8A2778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1" cy="5334000"/>
          </a:xfrm>
          <a:prstGeom prst="round2SameRect">
            <a:avLst>
              <a:gd name="adj1" fmla="val 42678"/>
              <a:gd name="adj2" fmla="val 4847"/>
            </a:avLst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D31C04-0A53-3A47-8287-081AE26B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5334000"/>
            <a:ext cx="4572000" cy="1524000"/>
          </a:xfrm>
          <a:prstGeom prst="rect">
            <a:avLst/>
          </a:prstGeom>
        </p:spPr>
      </p:pic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E28EB488-1C80-0E67-1A53-022688EC46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6156" y="559121"/>
            <a:ext cx="4168189" cy="1800200"/>
          </a:xfrm>
        </p:spPr>
        <p:txBody>
          <a:bodyPr>
            <a:noAutofit/>
          </a:bodyPr>
          <a:lstStyle>
            <a:lvl1pPr marL="0" indent="0">
              <a:buNone/>
              <a:defRPr sz="4125" b="1" i="0">
                <a:ln>
                  <a:noFill/>
                </a:ln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defRPr>
            </a:lvl1pPr>
            <a:lvl2pPr>
              <a:defRPr>
                <a:ln>
                  <a:noFill/>
                </a:ln>
                <a:solidFill>
                  <a:schemeClr val="bg1"/>
                </a:solidFill>
              </a:defRPr>
            </a:lvl2pPr>
            <a:lvl3pPr>
              <a:defRPr>
                <a:ln>
                  <a:noFill/>
                </a:ln>
                <a:solidFill>
                  <a:schemeClr val="bg1"/>
                </a:solidFill>
              </a:defRPr>
            </a:lvl3pPr>
            <a:lvl4pPr>
              <a:defRPr>
                <a:ln>
                  <a:noFill/>
                </a:ln>
                <a:solidFill>
                  <a:schemeClr val="bg1"/>
                </a:solidFill>
              </a:defRPr>
            </a:lvl4pPr>
            <a:lvl5pPr>
              <a:defRPr>
                <a:ln>
                  <a:noFill/>
                </a:ln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Front Cover Title Goes Here</a:t>
            </a:r>
          </a:p>
        </p:txBody>
      </p:sp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9E9177B3-5DDF-C49A-F04A-F97D821D76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6156" y="2431330"/>
            <a:ext cx="4168188" cy="1305402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250" b="0" i="0">
                <a:ln>
                  <a:noFill/>
                </a:ln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ln>
                  <a:noFill/>
                </a:ln>
                <a:solidFill>
                  <a:schemeClr val="bg1"/>
                </a:solidFill>
              </a:defRPr>
            </a:lvl2pPr>
            <a:lvl3pPr>
              <a:defRPr>
                <a:ln>
                  <a:noFill/>
                </a:ln>
                <a:solidFill>
                  <a:schemeClr val="bg1"/>
                </a:solidFill>
              </a:defRPr>
            </a:lvl3pPr>
            <a:lvl4pPr>
              <a:defRPr>
                <a:ln>
                  <a:noFill/>
                </a:ln>
                <a:solidFill>
                  <a:schemeClr val="bg1"/>
                </a:solidFill>
              </a:defRPr>
            </a:lvl4pPr>
            <a:lvl5pPr>
              <a:defRPr>
                <a:ln>
                  <a:noFill/>
                </a:ln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 title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D3418B85-C84C-B824-D28F-BA79F5E04C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6156" y="3846892"/>
            <a:ext cx="4168188" cy="347039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200" b="1" i="0">
                <a:ln>
                  <a:noFill/>
                </a:ln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ln>
                  <a:noFill/>
                </a:ln>
                <a:solidFill>
                  <a:schemeClr val="bg1"/>
                </a:solidFill>
              </a:defRPr>
            </a:lvl2pPr>
            <a:lvl3pPr>
              <a:defRPr>
                <a:ln>
                  <a:noFill/>
                </a:ln>
                <a:solidFill>
                  <a:schemeClr val="bg1"/>
                </a:solidFill>
              </a:defRPr>
            </a:lvl3pPr>
            <a:lvl4pPr>
              <a:defRPr>
                <a:ln>
                  <a:noFill/>
                </a:ln>
                <a:solidFill>
                  <a:schemeClr val="bg1"/>
                </a:solidFill>
              </a:defRPr>
            </a:lvl4pPr>
            <a:lvl5pPr>
              <a:defRPr>
                <a:ln>
                  <a:noFill/>
                </a:ln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Presenters name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AE5F6774-8098-996B-DB40-EA611D348D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6156" y="4198585"/>
            <a:ext cx="4168188" cy="347039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200" b="0" i="0">
                <a:ln>
                  <a:noFill/>
                </a:ln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ln>
                  <a:noFill/>
                </a:ln>
                <a:solidFill>
                  <a:schemeClr val="bg1"/>
                </a:solidFill>
              </a:defRPr>
            </a:lvl2pPr>
            <a:lvl3pPr>
              <a:defRPr>
                <a:ln>
                  <a:noFill/>
                </a:ln>
                <a:solidFill>
                  <a:schemeClr val="bg1"/>
                </a:solidFill>
              </a:defRPr>
            </a:lvl3pPr>
            <a:lvl4pPr>
              <a:defRPr>
                <a:ln>
                  <a:noFill/>
                </a:ln>
                <a:solidFill>
                  <a:schemeClr val="bg1"/>
                </a:solidFill>
              </a:defRPr>
            </a:lvl4pPr>
            <a:lvl5pPr>
              <a:defRPr>
                <a:ln>
                  <a:noFill/>
                </a:ln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02518C58-E2DB-02D3-8708-B87996A9E5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6156" y="4545624"/>
            <a:ext cx="4168188" cy="347039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200" b="0" i="0">
                <a:ln>
                  <a:noFill/>
                </a:ln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ln>
                  <a:noFill/>
                </a:ln>
                <a:solidFill>
                  <a:schemeClr val="bg1"/>
                </a:solidFill>
              </a:defRPr>
            </a:lvl2pPr>
            <a:lvl3pPr>
              <a:defRPr>
                <a:ln>
                  <a:noFill/>
                </a:ln>
                <a:solidFill>
                  <a:schemeClr val="bg1"/>
                </a:solidFill>
              </a:defRPr>
            </a:lvl3pPr>
            <a:lvl4pPr>
              <a:defRPr>
                <a:ln>
                  <a:noFill/>
                </a:ln>
                <a:solidFill>
                  <a:schemeClr val="bg1"/>
                </a:solidFill>
              </a:defRPr>
            </a:lvl4pPr>
            <a:lvl5pPr>
              <a:defRPr>
                <a:ln>
                  <a:noFill/>
                </a:ln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pic>
        <p:nvPicPr>
          <p:cNvPr id="15" name="Picture 14" descr="The Open University Logo">
            <a:extLst>
              <a:ext uri="{FF2B5EF4-FFF2-40B4-BE49-F238E27FC236}">
                <a16:creationId xmlns:a16="http://schemas.microsoft.com/office/drawing/2014/main" id="{95ADE654-C78D-7069-71BF-CB8E04298DE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256" y="5829301"/>
            <a:ext cx="1282494" cy="58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897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E28EB488-1C80-0E67-1A53-022688EC46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6156" y="559121"/>
            <a:ext cx="8055329" cy="1800200"/>
          </a:xfrm>
        </p:spPr>
        <p:txBody>
          <a:bodyPr>
            <a:noAutofit/>
          </a:bodyPr>
          <a:lstStyle>
            <a:lvl1pPr marL="0" indent="0">
              <a:buNone/>
              <a:defRPr sz="4125" b="1" i="0">
                <a:ln>
                  <a:noFill/>
                </a:ln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defRPr>
            </a:lvl1pPr>
            <a:lvl2pPr>
              <a:defRPr>
                <a:ln>
                  <a:noFill/>
                </a:ln>
                <a:solidFill>
                  <a:schemeClr val="bg1"/>
                </a:solidFill>
              </a:defRPr>
            </a:lvl2pPr>
            <a:lvl3pPr>
              <a:defRPr>
                <a:ln>
                  <a:noFill/>
                </a:ln>
                <a:solidFill>
                  <a:schemeClr val="bg1"/>
                </a:solidFill>
              </a:defRPr>
            </a:lvl3pPr>
            <a:lvl4pPr>
              <a:defRPr>
                <a:ln>
                  <a:noFill/>
                </a:ln>
                <a:solidFill>
                  <a:schemeClr val="bg1"/>
                </a:solidFill>
              </a:defRPr>
            </a:lvl4pPr>
            <a:lvl5pPr>
              <a:defRPr>
                <a:ln>
                  <a:noFill/>
                </a:ln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Front Cover Title Goes Here</a:t>
            </a:r>
          </a:p>
        </p:txBody>
      </p:sp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ACA2EAA2-94E2-6FA0-C059-2C890F8692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6156" y="3846892"/>
            <a:ext cx="4168188" cy="347039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200" b="1" i="0">
                <a:ln>
                  <a:noFill/>
                </a:ln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ln>
                  <a:noFill/>
                </a:ln>
                <a:solidFill>
                  <a:schemeClr val="bg1"/>
                </a:solidFill>
              </a:defRPr>
            </a:lvl2pPr>
            <a:lvl3pPr>
              <a:defRPr>
                <a:ln>
                  <a:noFill/>
                </a:ln>
                <a:solidFill>
                  <a:schemeClr val="bg1"/>
                </a:solidFill>
              </a:defRPr>
            </a:lvl3pPr>
            <a:lvl4pPr>
              <a:defRPr>
                <a:ln>
                  <a:noFill/>
                </a:ln>
                <a:solidFill>
                  <a:schemeClr val="bg1"/>
                </a:solidFill>
              </a:defRPr>
            </a:lvl4pPr>
            <a:lvl5pPr>
              <a:defRPr>
                <a:ln>
                  <a:noFill/>
                </a:ln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Presenters name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96034E2F-27F1-1CF2-367B-4204B15ECE7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6156" y="4198585"/>
            <a:ext cx="4168188" cy="347039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200" b="0" i="0">
                <a:ln>
                  <a:noFill/>
                </a:ln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ln>
                  <a:noFill/>
                </a:ln>
                <a:solidFill>
                  <a:schemeClr val="bg1"/>
                </a:solidFill>
              </a:defRPr>
            </a:lvl2pPr>
            <a:lvl3pPr>
              <a:defRPr>
                <a:ln>
                  <a:noFill/>
                </a:ln>
                <a:solidFill>
                  <a:schemeClr val="bg1"/>
                </a:solidFill>
              </a:defRPr>
            </a:lvl3pPr>
            <a:lvl4pPr>
              <a:defRPr>
                <a:ln>
                  <a:noFill/>
                </a:ln>
                <a:solidFill>
                  <a:schemeClr val="bg1"/>
                </a:solidFill>
              </a:defRPr>
            </a:lvl4pPr>
            <a:lvl5pPr>
              <a:defRPr>
                <a:ln>
                  <a:noFill/>
                </a:ln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Department name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1276E79C-EF9C-9014-0C08-C31EE127DC5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6156" y="4545624"/>
            <a:ext cx="4168188" cy="347039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200" b="0" i="0">
                <a:ln>
                  <a:noFill/>
                </a:ln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ln>
                  <a:noFill/>
                </a:ln>
                <a:solidFill>
                  <a:schemeClr val="bg1"/>
                </a:solidFill>
              </a:defRPr>
            </a:lvl2pPr>
            <a:lvl3pPr>
              <a:defRPr>
                <a:ln>
                  <a:noFill/>
                </a:ln>
                <a:solidFill>
                  <a:schemeClr val="bg1"/>
                </a:solidFill>
              </a:defRPr>
            </a:lvl3pPr>
            <a:lvl4pPr>
              <a:defRPr>
                <a:ln>
                  <a:noFill/>
                </a:ln>
                <a:solidFill>
                  <a:schemeClr val="bg1"/>
                </a:solidFill>
              </a:defRPr>
            </a:lvl4pPr>
            <a:lvl5pPr>
              <a:defRPr>
                <a:ln>
                  <a:noFill/>
                </a:ln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98D122DE-5974-E6F7-5A07-1674D744544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06156" y="2431330"/>
            <a:ext cx="8055329" cy="1305402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250" b="0" i="0">
                <a:ln>
                  <a:noFill/>
                </a:ln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ln>
                  <a:noFill/>
                </a:ln>
                <a:solidFill>
                  <a:schemeClr val="bg1"/>
                </a:solidFill>
              </a:defRPr>
            </a:lvl2pPr>
            <a:lvl3pPr>
              <a:defRPr>
                <a:ln>
                  <a:noFill/>
                </a:ln>
                <a:solidFill>
                  <a:schemeClr val="bg1"/>
                </a:solidFill>
              </a:defRPr>
            </a:lvl3pPr>
            <a:lvl4pPr>
              <a:defRPr>
                <a:ln>
                  <a:noFill/>
                </a:ln>
                <a:solidFill>
                  <a:schemeClr val="bg1"/>
                </a:solidFill>
              </a:defRPr>
            </a:lvl4pPr>
            <a:lvl5pPr>
              <a:defRPr>
                <a:ln>
                  <a:noFill/>
                </a:ln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 title</a:t>
            </a:r>
          </a:p>
        </p:txBody>
      </p:sp>
      <p:pic>
        <p:nvPicPr>
          <p:cNvPr id="6" name="Picture 5" descr="The Open University Logo">
            <a:extLst>
              <a:ext uri="{FF2B5EF4-FFF2-40B4-BE49-F238E27FC236}">
                <a16:creationId xmlns:a16="http://schemas.microsoft.com/office/drawing/2014/main" id="{21830BFA-19EA-B404-F805-72BD114E6B2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256" y="5829301"/>
            <a:ext cx="1282494" cy="58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944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9FC8E3CA-4735-4448-B024-8A121DADF8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75316" y="3179701"/>
            <a:ext cx="5400000" cy="4985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A7A647E4-605B-4961-B4D2-DBA8850930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75317" y="4186692"/>
            <a:ext cx="5400000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/>
              <a:t>A brief overview of what you will</a:t>
            </a:r>
            <a:br>
              <a:rPr lang="en-US"/>
            </a:br>
            <a:r>
              <a:rPr lang="en-US"/>
              <a:t>be talking about in this section</a:t>
            </a:r>
          </a:p>
        </p:txBody>
      </p:sp>
    </p:spTree>
    <p:extLst>
      <p:ext uri="{BB962C8B-B14F-4D97-AF65-F5344CB8AC3E}">
        <p14:creationId xmlns:p14="http://schemas.microsoft.com/office/powerpoint/2010/main" val="1365598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orang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F192859-C46A-4829-96AF-7D408294B88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75316" y="3179701"/>
            <a:ext cx="5400000" cy="4985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94ECEE5-5A94-4126-92B2-4FA9605C9D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75317" y="4186692"/>
            <a:ext cx="5400000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/>
              <a:t>A brief overview of what you will</a:t>
            </a:r>
            <a:br>
              <a:rPr lang="en-US"/>
            </a:br>
            <a:r>
              <a:rPr lang="en-US"/>
              <a:t>be talking about in this section</a:t>
            </a:r>
          </a:p>
        </p:txBody>
      </p:sp>
    </p:spTree>
    <p:extLst>
      <p:ext uri="{BB962C8B-B14F-4D97-AF65-F5344CB8AC3E}">
        <p14:creationId xmlns:p14="http://schemas.microsoft.com/office/powerpoint/2010/main" val="385018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pin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D79BA80-1E7F-4F47-AF07-7A70474A6C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75316" y="3179701"/>
            <a:ext cx="5400000" cy="4985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81FAF16-A8F7-4BA6-B2B7-5BF7AFA61EA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75317" y="4186692"/>
            <a:ext cx="5400000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/>
              <a:t>A brief overview of what you will</a:t>
            </a:r>
            <a:br>
              <a:rPr lang="en-US"/>
            </a:br>
            <a:r>
              <a:rPr lang="en-US"/>
              <a:t>be talking about in this section</a:t>
            </a:r>
          </a:p>
        </p:txBody>
      </p:sp>
    </p:spTree>
    <p:extLst>
      <p:ext uri="{BB962C8B-B14F-4D97-AF65-F5344CB8AC3E}">
        <p14:creationId xmlns:p14="http://schemas.microsoft.com/office/powerpoint/2010/main" val="7794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turquois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E406321-A4C9-4532-B695-2ECC82CCAE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75316" y="3179701"/>
            <a:ext cx="5400000" cy="4985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11A37CB7-C061-4C30-8C0D-36C06AE6116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75317" y="4186692"/>
            <a:ext cx="5400000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/>
              <a:t>A brief overview of what you will</a:t>
            </a:r>
            <a:br>
              <a:rPr lang="en-US"/>
            </a:br>
            <a:r>
              <a:rPr lang="en-US"/>
              <a:t>be talking about in this section</a:t>
            </a:r>
          </a:p>
        </p:txBody>
      </p:sp>
    </p:spTree>
    <p:extLst>
      <p:ext uri="{BB962C8B-B14F-4D97-AF65-F5344CB8AC3E}">
        <p14:creationId xmlns:p14="http://schemas.microsoft.com/office/powerpoint/2010/main" val="938964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contents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2698E74-DBB1-4C41-81D5-108634391B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32378" y="1176736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7" name="Text Placeholder 31">
            <a:extLst>
              <a:ext uri="{FF2B5EF4-FFF2-40B4-BE49-F238E27FC236}">
                <a16:creationId xmlns:a16="http://schemas.microsoft.com/office/drawing/2014/main" id="{27D262DD-86D2-472F-9233-2CA4C4F3C48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72378" y="1176734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8" name="Text Placeholder 31">
            <a:extLst>
              <a:ext uri="{FF2B5EF4-FFF2-40B4-BE49-F238E27FC236}">
                <a16:creationId xmlns:a16="http://schemas.microsoft.com/office/drawing/2014/main" id="{C0A8910E-3E33-41A3-816B-CD71BE1D50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72378" y="1445872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/>
              <a:t>A brief line about content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DC7DBC2F-B4BA-4FA1-AC8F-C1FB5D329C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32378" y="1877243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10" name="Text Placeholder 31">
            <a:extLst>
              <a:ext uri="{FF2B5EF4-FFF2-40B4-BE49-F238E27FC236}">
                <a16:creationId xmlns:a16="http://schemas.microsoft.com/office/drawing/2014/main" id="{E96BEFDD-99B7-4B7A-A883-501F05DEBE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72378" y="1877241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8F24DFEC-E082-454B-B5C3-50F1E1DD322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72378" y="2146379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/>
              <a:t>A brief line about content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C3A914CD-C11D-48A8-88E1-538FBD1096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2378" y="2577750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15" name="Text Placeholder 31">
            <a:extLst>
              <a:ext uri="{FF2B5EF4-FFF2-40B4-BE49-F238E27FC236}">
                <a16:creationId xmlns:a16="http://schemas.microsoft.com/office/drawing/2014/main" id="{5E5D34B7-01F5-4524-B815-3E8FD22045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72378" y="2577748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6" name="Text Placeholder 31">
            <a:extLst>
              <a:ext uri="{FF2B5EF4-FFF2-40B4-BE49-F238E27FC236}">
                <a16:creationId xmlns:a16="http://schemas.microsoft.com/office/drawing/2014/main" id="{745E9020-E3D4-4B2E-AF64-3BC2BA80998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72378" y="2846886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/>
              <a:t>A brief line about content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6E31EB1E-53F8-4104-A8D0-0BEFB18961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32378" y="3278255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18" name="Text Placeholder 31">
            <a:extLst>
              <a:ext uri="{FF2B5EF4-FFF2-40B4-BE49-F238E27FC236}">
                <a16:creationId xmlns:a16="http://schemas.microsoft.com/office/drawing/2014/main" id="{3DEAAE69-8D81-471C-A294-06DD17336F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2378" y="3278255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01E75DFE-469F-4162-BFD7-0AD3CC0605D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772378" y="3547393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/>
              <a:t>A brief line about content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16FACADA-AE0B-4A02-B7FE-F03E903A200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32378" y="3978763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21" name="Text Placeholder 31">
            <a:extLst>
              <a:ext uri="{FF2B5EF4-FFF2-40B4-BE49-F238E27FC236}">
                <a16:creationId xmlns:a16="http://schemas.microsoft.com/office/drawing/2014/main" id="{1BE90D09-E40F-4E07-8A6C-C34ECB3A0C7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772378" y="3978762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22" name="Text Placeholder 31">
            <a:extLst>
              <a:ext uri="{FF2B5EF4-FFF2-40B4-BE49-F238E27FC236}">
                <a16:creationId xmlns:a16="http://schemas.microsoft.com/office/drawing/2014/main" id="{E8BCD20F-DF5A-4D1F-AB59-8992CCEB4E7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72378" y="4247900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/>
              <a:t>A brief line about content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2CA99EFB-8D03-4007-813F-E6174F0308E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232378" y="4679271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>
                <a:solidFill>
                  <a:schemeClr val="accent1"/>
                </a:solidFill>
              </a:rPr>
              <a:t>06</a:t>
            </a:r>
          </a:p>
        </p:txBody>
      </p:sp>
      <p:sp>
        <p:nvSpPr>
          <p:cNvPr id="24" name="Text Placeholder 31">
            <a:extLst>
              <a:ext uri="{FF2B5EF4-FFF2-40B4-BE49-F238E27FC236}">
                <a16:creationId xmlns:a16="http://schemas.microsoft.com/office/drawing/2014/main" id="{75297938-8904-4A58-BECE-919189BAA54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772378" y="4679269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25" name="Text Placeholder 31">
            <a:extLst>
              <a:ext uri="{FF2B5EF4-FFF2-40B4-BE49-F238E27FC236}">
                <a16:creationId xmlns:a16="http://schemas.microsoft.com/office/drawing/2014/main" id="{EF1B2FF4-CFE5-4357-917A-02669822510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72378" y="4948407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/>
              <a:t>A brief line about content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ABF0E3-1A7E-434D-B96E-F3343B8E07D9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382592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sz="1200" b="1"/>
            </a:lvl1pPr>
          </a:lstStyle>
          <a:p>
            <a:r>
              <a:rPr lang="en-GB"/>
              <a:t>INSERT IMAGE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25039EFD-26D4-4EFF-80C8-2DEC577006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32378" y="770472"/>
            <a:ext cx="1044375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CONTENTS</a:t>
            </a:r>
          </a:p>
        </p:txBody>
      </p:sp>
      <p:sp>
        <p:nvSpPr>
          <p:cNvPr id="32" name="Slide Number Placeholder 8">
            <a:extLst>
              <a:ext uri="{FF2B5EF4-FFF2-40B4-BE49-F238E27FC236}">
                <a16:creationId xmlns:a16="http://schemas.microsoft.com/office/drawing/2014/main" id="{6FBBA16B-4607-4475-9AA9-35D51BE89C52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320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contents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FF9A53DE-293F-4D46-94A3-8EB81742DF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2000" y="1079999"/>
            <a:ext cx="8220294" cy="5284967"/>
          </a:xfrm>
          <a:prstGeom prst="rect">
            <a:avLst/>
          </a:prstGeom>
        </p:spPr>
        <p:txBody>
          <a:bodyPr lIns="36000" tIns="36000" rIns="36000" bIns="36000" numCol="2" spcCol="360000"/>
          <a:lstStyle>
            <a:lvl1pPr marL="0" indent="0" algn="l" defTabSz="287993">
              <a:lnSpc>
                <a:spcPts val="1600"/>
              </a:lnSpc>
              <a:buNone/>
              <a:defRPr sz="1200" b="1" baseline="0"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00	Insert contents listing (2 columns)</a:t>
            </a:r>
          </a:p>
        </p:txBody>
      </p:sp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091B7A03-C365-4ED6-962E-93EA096F7A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044375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778058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just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69DB766-747D-4928-9E02-4F5BC168A8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8801" y="761442"/>
            <a:ext cx="7418105" cy="251999"/>
          </a:xfrm>
          <a:prstGeom prst="rect">
            <a:avLst/>
          </a:prstGeom>
          <a:noFill/>
        </p:spPr>
        <p:txBody>
          <a:bodyPr lIns="36000" tIns="18000" rIns="0" bIns="0" anchor="ctr" anchorCtr="0"/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/>
              <a:t>TEXT IN HERE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6ABEA7B-7448-4E43-A7A4-3421CD2E27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260000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INSERT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DA22121-4331-41E2-B269-75755B80495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8801" y="1150618"/>
            <a:ext cx="8263493" cy="5214348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200"/>
            </a:lvl3pPr>
            <a:lvl4pPr marL="1371566" indent="0">
              <a:buNone/>
              <a:defRPr sz="1200"/>
            </a:lvl4pPr>
            <a:lvl5pPr marL="1828754" indent="0">
              <a:buNone/>
              <a:defRPr sz="1200"/>
            </a:lvl5pPr>
          </a:lstStyle>
          <a:p>
            <a:pPr lvl="0"/>
            <a:r>
              <a:rPr lang="en-US"/>
              <a:t>Body text</a:t>
            </a:r>
          </a:p>
        </p:txBody>
      </p:sp>
    </p:spTree>
    <p:extLst>
      <p:ext uri="{BB962C8B-B14F-4D97-AF65-F5344CB8AC3E}">
        <p14:creationId xmlns:p14="http://schemas.microsoft.com/office/powerpoint/2010/main" val="30274513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just an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69DB766-747D-4928-9E02-4F5BC168A8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8801" y="761442"/>
            <a:ext cx="7418105" cy="251999"/>
          </a:xfrm>
          <a:prstGeom prst="rect">
            <a:avLst/>
          </a:prstGeom>
          <a:noFill/>
        </p:spPr>
        <p:txBody>
          <a:bodyPr lIns="36000" tIns="18000" rIns="0" bIns="0" anchor="ctr" anchorCtr="0"/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/>
              <a:t>TEXT IN HERE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7627B42-6398-42C1-94CA-C124AC35B2F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8601" y="1150618"/>
            <a:ext cx="8263493" cy="52143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sz="1200" b="1"/>
            </a:lvl1pPr>
          </a:lstStyle>
          <a:p>
            <a:r>
              <a:rPr lang="en-GB"/>
              <a:t>INSERT IMAGE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A7B25A5-6B91-4CE2-93B8-754812DA029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260000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4944895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0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085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850A13-8E99-49E2-9165-C76685B082C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342" y="226559"/>
            <a:ext cx="838348" cy="5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99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ED99F8-E22C-4D15-85F7-8D466F90469F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932" y="200297"/>
            <a:ext cx="812841" cy="55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861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1" r:id="rId3"/>
    <p:sldLayoutId id="2147483672" r:id="rId4"/>
    <p:sldLayoutId id="2147483670" r:id="rId5"/>
    <p:sldLayoutId id="2147483673" r:id="rId6"/>
    <p:sldLayoutId id="2147483674" r:id="rId7"/>
    <p:sldLayoutId id="2147483675" r:id="rId8"/>
    <p:sldLayoutId id="214748367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606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BB4780-4959-E441-87C3-B265F63A8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2B00EC-F294-CD4B-BCBA-AF4A8BC262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ED8D8-BEBD-1B42-B387-F27F84E37D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fld id="{0AAA8F9F-42A8-344E-BFDB-6B187AAC9728}" type="datetimeFigureOut">
              <a:rPr lang="en-US" smtClean="0"/>
              <a:pPr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480C4-4982-D141-B7F4-847D6255AB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A1986B-A33C-FB46-96C5-A7D0198BBA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Poppins" panose="00000500000000000000" pitchFamily="2" charset="0"/>
              </a:defRPr>
            </a:lvl1pPr>
          </a:lstStyle>
          <a:p>
            <a:fld id="{60BAE0D0-DB37-5740-9BD9-F5C7BF39F1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63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Poppins" panose="00000500000000000000" pitchFamily="2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Poppins" panose="00000500000000000000" pitchFamily="2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janet.haresnape@open.ac.uk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D35A2-212B-4253-8D50-FD1945F2BF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860" y="1570091"/>
            <a:ext cx="7920773" cy="886397"/>
          </a:xfrm>
        </p:spPr>
        <p:txBody>
          <a:bodyPr/>
          <a:lstStyle/>
          <a:p>
            <a:pPr algn="ctr"/>
            <a:r>
              <a:rPr lang="en-GB" sz="3200" dirty="0"/>
              <a:t>Enrichment workshops to encourage awareness of employability skills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D11A33-AC46-4B11-BB79-1093594918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861" y="3937393"/>
            <a:ext cx="7920774" cy="876137"/>
          </a:xfrm>
        </p:spPr>
        <p:txBody>
          <a:bodyPr/>
          <a:lstStyle/>
          <a:p>
            <a:r>
              <a:rPr lang="en-GB" dirty="0"/>
              <a:t>Janet Haresnape PFHEA</a:t>
            </a:r>
          </a:p>
          <a:p>
            <a:r>
              <a:rPr lang="en-GB" dirty="0"/>
              <a:t>School of Life, Health and Chemical Sciences, STEM Faculty, Open University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FE08F25D-4247-4037-568C-46F35770168F}"/>
              </a:ext>
            </a:extLst>
          </p:cNvPr>
          <p:cNvSpPr txBox="1">
            <a:spLocks/>
          </p:cNvSpPr>
          <p:nvPr/>
        </p:nvSpPr>
        <p:spPr>
          <a:xfrm>
            <a:off x="515860" y="5122588"/>
            <a:ext cx="7920774" cy="6268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91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83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674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66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457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34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4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131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Horizons in STEM Conference</a:t>
            </a:r>
          </a:p>
          <a:p>
            <a:r>
              <a:rPr lang="en-GB" dirty="0"/>
              <a:t>Swansea University, June 28</a:t>
            </a:r>
            <a:r>
              <a:rPr lang="en-GB" baseline="30000" dirty="0"/>
              <a:t>th</a:t>
            </a:r>
            <a:r>
              <a:rPr lang="en-GB" dirty="0"/>
              <a:t>-29</a:t>
            </a:r>
            <a:r>
              <a:rPr lang="en-GB" baseline="30000" dirty="0"/>
              <a:t>th</a:t>
            </a:r>
            <a:r>
              <a:rPr lang="en-GB" dirty="0"/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265615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9">
            <a:extLst>
              <a:ext uri="{FF2B5EF4-FFF2-40B4-BE49-F238E27FC236}">
                <a16:creationId xmlns:a16="http://schemas.microsoft.com/office/drawing/2014/main" id="{9CFE644E-2203-483A-A62E-1E9E39F388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1" y="360460"/>
            <a:ext cx="5189866" cy="476890"/>
          </a:xfrm>
        </p:spPr>
        <p:txBody>
          <a:bodyPr/>
          <a:lstStyle/>
          <a:p>
            <a:r>
              <a:rPr lang="en-GB" sz="1800" dirty="0"/>
              <a:t> Enrichment workshops – 2023 programme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1B6BB587-FE4A-DC02-B37F-385EF1481E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8498855"/>
              </p:ext>
            </p:extLst>
          </p:nvPr>
        </p:nvGraphicFramePr>
        <p:xfrm>
          <a:off x="388938" y="1150937"/>
          <a:ext cx="8262937" cy="538973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262937">
                  <a:extLst>
                    <a:ext uri="{9D8B030D-6E8A-4147-A177-3AD203B41FA5}">
                      <a16:colId xmlns:a16="http://schemas.microsoft.com/office/drawing/2014/main" val="2433027649"/>
                    </a:ext>
                  </a:extLst>
                </a:gridCol>
              </a:tblGrid>
              <a:tr h="513697">
                <a:tc>
                  <a:txBody>
                    <a:bodyPr/>
                    <a:lstStyle/>
                    <a:p>
                      <a:r>
                        <a:rPr lang="en-GB" dirty="0"/>
                        <a:t>Title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034190"/>
                  </a:ext>
                </a:extLst>
              </a:tr>
              <a:tr h="513697">
                <a:tc>
                  <a:txBody>
                    <a:bodyPr/>
                    <a:lstStyle/>
                    <a:p>
                      <a:r>
                        <a:rPr lang="en-GB" b="1" dirty="0"/>
                        <a:t>Cancer research at the OU – research overview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8907981"/>
                  </a:ext>
                </a:extLst>
              </a:tr>
              <a:tr h="513697">
                <a:tc>
                  <a:txBody>
                    <a:bodyPr/>
                    <a:lstStyle/>
                    <a:p>
                      <a:r>
                        <a:rPr lang="en-GB" b="1" dirty="0"/>
                        <a:t>What’s it like to be a PhD student? – panel event with current and recent PhD students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4456555"/>
                  </a:ext>
                </a:extLst>
              </a:tr>
              <a:tr h="513697">
                <a:tc>
                  <a:txBody>
                    <a:bodyPr/>
                    <a:lstStyle/>
                    <a:p>
                      <a:r>
                        <a:rPr lang="en-GB" b="1" dirty="0"/>
                        <a:t>Embark on a scientific research expedition with the OU Library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670868"/>
                  </a:ext>
                </a:extLst>
              </a:tr>
              <a:tr h="513697">
                <a:tc>
                  <a:txBody>
                    <a:bodyPr/>
                    <a:lstStyle/>
                    <a:p>
                      <a:r>
                        <a:rPr lang="en-GB" dirty="0"/>
                        <a:t>‘Let me tell you a story…..’ - Best practices in science communication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9349063"/>
                  </a:ext>
                </a:extLst>
              </a:tr>
              <a:tr h="513697">
                <a:tc>
                  <a:txBody>
                    <a:bodyPr/>
                    <a:lstStyle/>
                    <a:p>
                      <a:r>
                        <a:rPr lang="en-GB" dirty="0"/>
                        <a:t>Basic Shoe Leather Epidemiology – working in the field and being a detective in public health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694899"/>
                  </a:ext>
                </a:extLst>
              </a:tr>
              <a:tr h="513697">
                <a:tc>
                  <a:txBody>
                    <a:bodyPr/>
                    <a:lstStyle/>
                    <a:p>
                      <a:r>
                        <a:rPr lang="en-GB" dirty="0"/>
                        <a:t>Rising from the ashes: problems with practical investigations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2556754"/>
                  </a:ext>
                </a:extLst>
              </a:tr>
              <a:tr h="513697">
                <a:tc>
                  <a:txBody>
                    <a:bodyPr/>
                    <a:lstStyle/>
                    <a:p>
                      <a:r>
                        <a:rPr lang="en-GB" dirty="0"/>
                        <a:t>Nanotechnology: Can the power of ‘the small’ shape a sustainable future?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5377086"/>
                  </a:ext>
                </a:extLst>
              </a:tr>
              <a:tr h="513697">
                <a:tc>
                  <a:txBody>
                    <a:bodyPr/>
                    <a:lstStyle/>
                    <a:p>
                      <a:r>
                        <a:rPr lang="en-GB" dirty="0"/>
                        <a:t>Monitoring wolf populations in Slovakia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1464927"/>
                  </a:ext>
                </a:extLst>
              </a:tr>
              <a:tr h="513697">
                <a:tc>
                  <a:txBody>
                    <a:bodyPr/>
                    <a:lstStyle/>
                    <a:p>
                      <a:r>
                        <a:rPr lang="en-GB" dirty="0"/>
                        <a:t>One Health: Spotlight in the connections between human and animal health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625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1802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57A83DA-BCBD-4767-859A-AFC29F80B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041265"/>
            <a:ext cx="8263493" cy="5456275"/>
          </a:xfrm>
          <a:solidFill>
            <a:srgbClr val="FFFFCC"/>
          </a:solidFill>
        </p:spPr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Really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interesting to find out about people's research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…….. gain a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wider understanding of biology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the different contexts not necessarily covered in the modules. (cancer research)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Seeing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science is put into practise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how it’s communicated (cancer research)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Inspired me to feel excited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about public health again (epidemiology)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Great interacting with a presenter who has worked in the field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is knowledgeable (epidemiology)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chance to hear about someone’s work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(epidemiology)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people talk about fake news (epidemiology)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Learnt about a completely new subject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how it can be applied to my studied area (nanotechnology)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8" name="Title 9">
            <a:extLst>
              <a:ext uri="{FF2B5EF4-FFF2-40B4-BE49-F238E27FC236}">
                <a16:creationId xmlns:a16="http://schemas.microsoft.com/office/drawing/2014/main" id="{E31310A9-BD60-4EEE-A926-B0B2260F00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0" y="360460"/>
            <a:ext cx="7289600" cy="476890"/>
          </a:xfrm>
        </p:spPr>
        <p:txBody>
          <a:bodyPr/>
          <a:lstStyle/>
          <a:p>
            <a:r>
              <a:rPr lang="en-GB" sz="1800" dirty="0"/>
              <a:t> Enrichment workshops – feedback from 2023 – What did you find particularly useful?</a:t>
            </a:r>
          </a:p>
        </p:txBody>
      </p:sp>
    </p:spTree>
    <p:extLst>
      <p:ext uri="{BB962C8B-B14F-4D97-AF65-F5344CB8AC3E}">
        <p14:creationId xmlns:p14="http://schemas.microsoft.com/office/powerpoint/2010/main" val="1805759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57A83DA-BCBD-4767-859A-AFC29F80B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529" y="1734747"/>
            <a:ext cx="7702071" cy="4880541"/>
          </a:xfrm>
          <a:solidFill>
            <a:srgbClr val="FFFFCC"/>
          </a:solidFill>
        </p:spPr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Provided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 perspective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someone who's had their feet on the ground!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Useful to </a:t>
            </a:r>
            <a:r>
              <a:rPr lang="en-GB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hear from people working in industries 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might want to work in in future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It's easy to get immersed in the coursework and lose sight of the career aspect. This brings that back.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was </a:t>
            </a:r>
            <a:r>
              <a:rPr lang="en-GB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really informative about specific skills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Experimental skills and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relevance to employment skills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Mentioned Interview skills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Good emphasis on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understanding the science behind problems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8" name="Title 9">
            <a:extLst>
              <a:ext uri="{FF2B5EF4-FFF2-40B4-BE49-F238E27FC236}">
                <a16:creationId xmlns:a16="http://schemas.microsoft.com/office/drawing/2014/main" id="{E31310A9-BD60-4EEE-A926-B0B2260F00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0" y="360460"/>
            <a:ext cx="6996089" cy="892607"/>
          </a:xfrm>
        </p:spPr>
        <p:txBody>
          <a:bodyPr/>
          <a:lstStyle/>
          <a:p>
            <a:r>
              <a:rPr lang="en-GB" sz="1800" dirty="0"/>
              <a:t> Enrichment workshops – feedback from 2023:</a:t>
            </a:r>
            <a:br>
              <a:rPr lang="en-GB" sz="1800" dirty="0"/>
            </a:br>
            <a:r>
              <a:rPr lang="en-GB" sz="1800" dirty="0"/>
              <a:t>Is this programme helping you to understand skills required in particular fields of work?</a:t>
            </a:r>
          </a:p>
        </p:txBody>
      </p:sp>
    </p:spTree>
    <p:extLst>
      <p:ext uri="{BB962C8B-B14F-4D97-AF65-F5344CB8AC3E}">
        <p14:creationId xmlns:p14="http://schemas.microsoft.com/office/powerpoint/2010/main" val="1951812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57A83DA-BCBD-4767-859A-AFC29F80B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136437"/>
            <a:ext cx="8263493" cy="5214348"/>
          </a:xfrm>
          <a:solidFill>
            <a:srgbClr val="FFFFCC"/>
          </a:solidFill>
        </p:spPr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sessions outside of course content ………. to get that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extra connection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definitely helped. I hope there's more of these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Seeing Jon’s face as he spoke made it feel more interactive.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like seeing people I’ve met before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It’s good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hear from students outside your own modules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Great to have access to this type of session – and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get to interact with likeminded students and tutors in an informal way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Shared experience, inclusivity, team work, recognition and motivation.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can only feel so much of a sense of belonging when its remote.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8" name="Title 9">
            <a:extLst>
              <a:ext uri="{FF2B5EF4-FFF2-40B4-BE49-F238E27FC236}">
                <a16:creationId xmlns:a16="http://schemas.microsoft.com/office/drawing/2014/main" id="{E31310A9-BD60-4EEE-A926-B0B2260F00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0" y="360459"/>
            <a:ext cx="7526667" cy="587807"/>
          </a:xfrm>
        </p:spPr>
        <p:txBody>
          <a:bodyPr/>
          <a:lstStyle/>
          <a:p>
            <a:r>
              <a:rPr lang="en-GB" sz="1800" dirty="0"/>
              <a:t> Enrichment workshops – feedback from 2023 – Is this programme helping you feel part of an OU community?</a:t>
            </a:r>
          </a:p>
        </p:txBody>
      </p:sp>
    </p:spTree>
    <p:extLst>
      <p:ext uri="{BB962C8B-B14F-4D97-AF65-F5344CB8AC3E}">
        <p14:creationId xmlns:p14="http://schemas.microsoft.com/office/powerpoint/2010/main" val="1464171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57A83DA-BCBD-4767-859A-AFC29F80B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507" y="1531548"/>
            <a:ext cx="8263493" cy="5214348"/>
          </a:xfrm>
          <a:solidFill>
            <a:srgbClr val="FFFFCC"/>
          </a:solidFill>
        </p:spPr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8" name="Title 9">
            <a:extLst>
              <a:ext uri="{FF2B5EF4-FFF2-40B4-BE49-F238E27FC236}">
                <a16:creationId xmlns:a16="http://schemas.microsoft.com/office/drawing/2014/main" id="{E31310A9-BD60-4EEE-A926-B0B2260F00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0" y="451556"/>
            <a:ext cx="4139999" cy="609600"/>
          </a:xfrm>
        </p:spPr>
        <p:txBody>
          <a:bodyPr/>
          <a:lstStyle/>
          <a:p>
            <a:r>
              <a:rPr lang="en-GB" sz="1800" dirty="0"/>
              <a:t>  Evidence of providing enrichment</a:t>
            </a:r>
          </a:p>
        </p:txBody>
      </p:sp>
      <p:sp>
        <p:nvSpPr>
          <p:cNvPr id="3" name="Speech Bubble: Oval 2">
            <a:extLst>
              <a:ext uri="{FF2B5EF4-FFF2-40B4-BE49-F238E27FC236}">
                <a16:creationId xmlns:a16="http://schemas.microsoft.com/office/drawing/2014/main" id="{7A6E066E-8325-9339-C883-734517E25006}"/>
              </a:ext>
            </a:extLst>
          </p:cNvPr>
          <p:cNvSpPr/>
          <p:nvPr/>
        </p:nvSpPr>
        <p:spPr>
          <a:xfrm>
            <a:off x="387943" y="4433037"/>
            <a:ext cx="2551289" cy="198684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Useful and a nice subject-relevant break from direct study and exam prep!</a:t>
            </a:r>
          </a:p>
        </p:txBody>
      </p:sp>
      <p:sp>
        <p:nvSpPr>
          <p:cNvPr id="4" name="Speech Bubble: Oval 3">
            <a:extLst>
              <a:ext uri="{FF2B5EF4-FFF2-40B4-BE49-F238E27FC236}">
                <a16:creationId xmlns:a16="http://schemas.microsoft.com/office/drawing/2014/main" id="{9586C9FA-BA19-2063-9254-68FF4824A6C6}"/>
              </a:ext>
            </a:extLst>
          </p:cNvPr>
          <p:cNvSpPr/>
          <p:nvPr/>
        </p:nvSpPr>
        <p:spPr>
          <a:xfrm>
            <a:off x="2650556" y="2687001"/>
            <a:ext cx="3026934" cy="2398890"/>
          </a:xfrm>
          <a:prstGeom prst="wedgeEllipseCallou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Does what it says on the tin - enriches your studies, helped to put information and knowledge into a wide range of contexts</a:t>
            </a:r>
          </a:p>
        </p:txBody>
      </p:sp>
      <p:sp>
        <p:nvSpPr>
          <p:cNvPr id="5" name="Speech Bubble: Oval 4">
            <a:extLst>
              <a:ext uri="{FF2B5EF4-FFF2-40B4-BE49-F238E27FC236}">
                <a16:creationId xmlns:a16="http://schemas.microsoft.com/office/drawing/2014/main" id="{61712A3E-C629-1C84-BB60-A940595858F9}"/>
              </a:ext>
            </a:extLst>
          </p:cNvPr>
          <p:cNvSpPr/>
          <p:nvPr/>
        </p:nvSpPr>
        <p:spPr>
          <a:xfrm>
            <a:off x="4720968" y="582800"/>
            <a:ext cx="2551289" cy="1817511"/>
          </a:xfrm>
          <a:prstGeom prst="wedgeEllipse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Very informative, informal and a great way to find out more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peech Bubble: Oval 5">
            <a:extLst>
              <a:ext uri="{FF2B5EF4-FFF2-40B4-BE49-F238E27FC236}">
                <a16:creationId xmlns:a16="http://schemas.microsoft.com/office/drawing/2014/main" id="{06053D2C-D5BC-03BF-5F72-8DA81CDEB4C8}"/>
              </a:ext>
            </a:extLst>
          </p:cNvPr>
          <p:cNvSpPr/>
          <p:nvPr/>
        </p:nvSpPr>
        <p:spPr>
          <a:xfrm>
            <a:off x="6812036" y="2249650"/>
            <a:ext cx="2048933" cy="1388532"/>
          </a:xfrm>
          <a:prstGeom prst="wedgeEllipseCallou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is so enriching.  It was amazing.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Speech Bubble: Oval 8">
            <a:extLst>
              <a:ext uri="{FF2B5EF4-FFF2-40B4-BE49-F238E27FC236}">
                <a16:creationId xmlns:a16="http://schemas.microsoft.com/office/drawing/2014/main" id="{248EBD18-BE53-FCFA-82A0-B2503D40AE4C}"/>
              </a:ext>
            </a:extLst>
          </p:cNvPr>
          <p:cNvSpPr/>
          <p:nvPr/>
        </p:nvSpPr>
        <p:spPr>
          <a:xfrm>
            <a:off x="424843" y="1461632"/>
            <a:ext cx="2551289" cy="1806222"/>
          </a:xfrm>
          <a:prstGeom prst="wedgeEllipseCallou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59BC06-7DDA-1B23-EF48-6FBA3826AEA6}"/>
              </a:ext>
            </a:extLst>
          </p:cNvPr>
          <p:cNvSpPr txBox="1"/>
          <p:nvPr/>
        </p:nvSpPr>
        <p:spPr>
          <a:xfrm>
            <a:off x="862077" y="1668705"/>
            <a:ext cx="1603022" cy="15610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en-GB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ery useful for those like me who struggle to understand everything.</a:t>
            </a:r>
          </a:p>
        </p:txBody>
      </p:sp>
      <p:sp>
        <p:nvSpPr>
          <p:cNvPr id="12" name="Speech Bubble: Oval 11">
            <a:extLst>
              <a:ext uri="{FF2B5EF4-FFF2-40B4-BE49-F238E27FC236}">
                <a16:creationId xmlns:a16="http://schemas.microsoft.com/office/drawing/2014/main" id="{A280D763-CD38-0BE0-C8B1-742D5FE415BC}"/>
              </a:ext>
            </a:extLst>
          </p:cNvPr>
          <p:cNvSpPr/>
          <p:nvPr/>
        </p:nvSpPr>
        <p:spPr>
          <a:xfrm>
            <a:off x="5514634" y="3992594"/>
            <a:ext cx="3026935" cy="2398890"/>
          </a:xfrm>
          <a:prstGeom prst="wedgeEllipseCallout">
            <a:avLst/>
          </a:prstGeom>
          <a:solidFill>
            <a:srgbClr val="4476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overing a wide range of subjects …………. science works best when collaborative between different disciplines</a:t>
            </a:r>
          </a:p>
        </p:txBody>
      </p:sp>
    </p:spTree>
    <p:extLst>
      <p:ext uri="{BB962C8B-B14F-4D97-AF65-F5344CB8AC3E}">
        <p14:creationId xmlns:p14="http://schemas.microsoft.com/office/powerpoint/2010/main" val="39093095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D35A2-212B-4253-8D50-FD1945F2BF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6482" y="1108574"/>
            <a:ext cx="7920773" cy="1329595"/>
          </a:xfrm>
        </p:spPr>
        <p:txBody>
          <a:bodyPr/>
          <a:lstStyle/>
          <a:p>
            <a:pPr algn="ctr"/>
            <a:r>
              <a:rPr lang="en-GB" sz="3200" dirty="0"/>
              <a:t>Thank you</a:t>
            </a:r>
            <a:br>
              <a:rPr lang="en-GB" sz="3200" dirty="0"/>
            </a:br>
            <a:br>
              <a:rPr lang="en-GB" sz="3200" dirty="0"/>
            </a:br>
            <a:r>
              <a:rPr lang="en-GB" sz="3200" dirty="0"/>
              <a:t>Any questions?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D11A33-AC46-4B11-BB79-1093594918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860" y="4106413"/>
            <a:ext cx="7920774" cy="626838"/>
          </a:xfrm>
        </p:spPr>
        <p:txBody>
          <a:bodyPr/>
          <a:lstStyle/>
          <a:p>
            <a:r>
              <a:rPr lang="en-GB" dirty="0"/>
              <a:t>Contact details : </a:t>
            </a:r>
            <a:r>
              <a:rPr lang="en-GB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janet.haresnape@open.ac.uk</a:t>
            </a:r>
            <a:endParaRPr lang="en-GB" dirty="0"/>
          </a:p>
          <a:p>
            <a:r>
              <a:rPr lang="en-GB" dirty="0"/>
              <a:t> 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FE08F25D-4247-4037-568C-46F35770168F}"/>
              </a:ext>
            </a:extLst>
          </p:cNvPr>
          <p:cNvSpPr txBox="1">
            <a:spLocks/>
          </p:cNvSpPr>
          <p:nvPr/>
        </p:nvSpPr>
        <p:spPr>
          <a:xfrm>
            <a:off x="515860" y="5122588"/>
            <a:ext cx="7920774" cy="6268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91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83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674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66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457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34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4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131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Horizons in STEM Conference</a:t>
            </a:r>
          </a:p>
          <a:p>
            <a:r>
              <a:rPr lang="en-GB" dirty="0"/>
              <a:t>Swansea University, June 28</a:t>
            </a:r>
            <a:r>
              <a:rPr lang="en-GB" baseline="30000" dirty="0"/>
              <a:t>th</a:t>
            </a:r>
            <a:r>
              <a:rPr lang="en-GB" dirty="0"/>
              <a:t>-29</a:t>
            </a:r>
            <a:r>
              <a:rPr lang="en-GB" baseline="30000" dirty="0"/>
              <a:t>th</a:t>
            </a:r>
            <a:r>
              <a:rPr lang="en-GB" dirty="0"/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664479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EC399E-E369-4009-8CD5-6C95ED4B5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253" y="1255040"/>
            <a:ext cx="8263493" cy="580412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800" b="1" dirty="0">
                <a:effectLst/>
                <a:ea typeface="Calibri" panose="020F0502020204030204" pitchFamily="34" charset="0"/>
              </a:rPr>
              <a:t>Why did we decide to run these</a:t>
            </a:r>
            <a:r>
              <a:rPr lang="en-GB" sz="1800" b="1" dirty="0">
                <a:ea typeface="Calibri" panose="020F0502020204030204" pitchFamily="34" charset="0"/>
              </a:rPr>
              <a:t>?</a:t>
            </a:r>
          </a:p>
          <a:p>
            <a:pPr>
              <a:lnSpc>
                <a:spcPct val="100000"/>
              </a:lnSpc>
            </a:pPr>
            <a:endParaRPr lang="en-GB" sz="1800" b="1" dirty="0">
              <a:ea typeface="Calibri" panose="020F0502020204030204" pitchFamily="34" charset="0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ea typeface="Calibri" panose="020F0502020204030204" pitchFamily="34" charset="0"/>
              </a:rPr>
              <a:t>A survey of OU biology students based on practical skills progression and employability (Haresnape, 2022) revealed that many students don’t realise:</a:t>
            </a:r>
          </a:p>
          <a:p>
            <a:pPr marL="742939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ea typeface="Calibri" panose="020F0502020204030204" pitchFamily="34" charset="0"/>
              </a:rPr>
              <a:t>the employability benefits of engaging with practical investigations</a:t>
            </a:r>
          </a:p>
          <a:p>
            <a:pPr marL="742939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ea typeface="Calibri" panose="020F0502020204030204" pitchFamily="34" charset="0"/>
              </a:rPr>
              <a:t>they are gaining crucial skills by engaging in practical work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ea typeface="Calibri" panose="020F0502020204030204" pitchFamily="34" charset="0"/>
              </a:rPr>
              <a:t>To fill the gap over the summer months – keep keen students engaged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ea typeface="Calibri" panose="020F0502020204030204" pitchFamily="34" charset="0"/>
              </a:rPr>
              <a:t>To help students feel a sense of community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ea typeface="Calibri" panose="020F0502020204030204" pitchFamily="34" charset="0"/>
              </a:rPr>
              <a:t>Additional tutorials (outside the core tuition provision) had been run on several modules in 2021</a:t>
            </a:r>
          </a:p>
          <a:p>
            <a:pPr marL="742939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ea typeface="Calibri" panose="020F0502020204030204" pitchFamily="34" charset="0"/>
              </a:rPr>
              <a:t>These had focussed on ‘what it is like to work as a field/lab biologist’</a:t>
            </a:r>
          </a:p>
          <a:p>
            <a:pPr marL="742939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ea typeface="Calibri" panose="020F0502020204030204" pitchFamily="34" charset="0"/>
              </a:rPr>
              <a:t>It was clear these would be of wider interest beyond just one module</a:t>
            </a:r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6" name="Title 9">
            <a:extLst>
              <a:ext uri="{FF2B5EF4-FFF2-40B4-BE49-F238E27FC236}">
                <a16:creationId xmlns:a16="http://schemas.microsoft.com/office/drawing/2014/main" id="{10509B2D-DF7A-4485-BAF3-06EC01BF00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223" y="439483"/>
            <a:ext cx="7594400" cy="476890"/>
          </a:xfrm>
        </p:spPr>
        <p:txBody>
          <a:bodyPr/>
          <a:lstStyle/>
          <a:p>
            <a:r>
              <a:rPr lang="en-GB" sz="1800" dirty="0"/>
              <a:t>Enrichment workshops for biology students – a pilot in summer 2022</a:t>
            </a:r>
          </a:p>
        </p:txBody>
      </p:sp>
    </p:spTree>
    <p:extLst>
      <p:ext uri="{BB962C8B-B14F-4D97-AF65-F5344CB8AC3E}">
        <p14:creationId xmlns:p14="http://schemas.microsoft.com/office/powerpoint/2010/main" val="2714635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4B7F87-2317-4F50-8E17-D3D889738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801" y="1150618"/>
            <a:ext cx="8263493" cy="5453382"/>
          </a:xfrm>
        </p:spPr>
        <p:txBody>
          <a:bodyPr/>
          <a:lstStyle/>
          <a:p>
            <a:r>
              <a:rPr lang="en-GB" sz="1600" b="1" dirty="0">
                <a:ea typeface="Calibri" panose="020F0502020204030204" pitchFamily="34" charset="0"/>
              </a:rPr>
              <a:t>Therefore ran a series of workshops</a:t>
            </a:r>
          </a:p>
          <a:p>
            <a:r>
              <a:rPr lang="en-GB" sz="1600" b="1" dirty="0">
                <a:ea typeface="Calibri" panose="020F0502020204030204" pitchFamily="34" charset="0"/>
              </a:rPr>
              <a:t> for students in June and July 2022.</a:t>
            </a:r>
            <a:endParaRPr lang="en-GB" sz="1200" b="1" dirty="0">
              <a:ea typeface="Calibri" panose="020F0502020204030204" pitchFamily="34" charset="0"/>
            </a:endParaRPr>
          </a:p>
          <a:p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dirty="0"/>
              <a:t>Eleven workshops, in an online room                                                                           on </a:t>
            </a:r>
            <a:r>
              <a:rPr lang="en-GB" altLang="en-US" sz="1600" dirty="0" err="1"/>
              <a:t>on</a:t>
            </a:r>
            <a:r>
              <a:rPr lang="en-GB" altLang="en-US" sz="1600" dirty="0"/>
              <a:t> the Science Study site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dirty="0"/>
              <a:t>Run by biology tutors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dirty="0"/>
              <a:t>One tutor coordinated the programme (10 day’s work)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GB" altLang="en-US" sz="1600" dirty="0"/>
              <a:t>Contacted facilitators to arrange times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GB" altLang="en-US" sz="1600" dirty="0"/>
              <a:t>Put together the programme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GB" altLang="en-US" sz="1600" dirty="0"/>
              <a:t>Advertised the programme on module forums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GB" altLang="en-US" sz="1600" dirty="0"/>
              <a:t>Introduced the facilitator at each session, and welcomed the students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GB" altLang="en-US" sz="1600" dirty="0"/>
              <a:t>Posted a link to a feedback questionnaire at the end of each session</a:t>
            </a:r>
          </a:p>
          <a:p>
            <a:pPr marL="742939" lvl="1" indent="-285750">
              <a:buFont typeface="Arial" panose="020B0604020202020204" pitchFamily="34" charset="0"/>
              <a:buChar char="•"/>
            </a:pPr>
            <a:r>
              <a:rPr lang="en-GB" altLang="en-US" sz="1600" dirty="0"/>
              <a:t>Collated the feedback at the end of the summer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dirty="0"/>
              <a:t>The workshops focussed on a variety of biology-related jobs, giving first hand knowledge of what the job was like and the particular skills required (e.g. field-based jobs, lab-based jobs, working in bioinformatics)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altLang="en-US" sz="1600" dirty="0"/>
          </a:p>
          <a:p>
            <a:endParaRPr lang="en-GB" dirty="0"/>
          </a:p>
        </p:txBody>
      </p:sp>
      <p:sp>
        <p:nvSpPr>
          <p:cNvPr id="5" name="Title 9">
            <a:extLst>
              <a:ext uri="{FF2B5EF4-FFF2-40B4-BE49-F238E27FC236}">
                <a16:creationId xmlns:a16="http://schemas.microsoft.com/office/drawing/2014/main" id="{A976605F-A457-4766-8E01-38EA13B2B7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0" y="360460"/>
            <a:ext cx="6544533" cy="476890"/>
          </a:xfrm>
        </p:spPr>
        <p:txBody>
          <a:bodyPr/>
          <a:lstStyle/>
          <a:p>
            <a:r>
              <a:rPr lang="en-GB" sz="1800" dirty="0"/>
              <a:t> Enrichment workshops – a pilot in summer 2022</a:t>
            </a:r>
          </a:p>
        </p:txBody>
      </p:sp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D531345B-8ECA-315F-D667-EE664B0721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334" y="1011576"/>
            <a:ext cx="4752622" cy="174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07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9">
            <a:extLst>
              <a:ext uri="{FF2B5EF4-FFF2-40B4-BE49-F238E27FC236}">
                <a16:creationId xmlns:a16="http://schemas.microsoft.com/office/drawing/2014/main" id="{9CFE644E-2203-483A-A62E-1E9E39F388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1" y="360460"/>
            <a:ext cx="5189866" cy="476890"/>
          </a:xfrm>
        </p:spPr>
        <p:txBody>
          <a:bodyPr/>
          <a:lstStyle/>
          <a:p>
            <a:r>
              <a:rPr lang="en-GB" sz="1800" dirty="0"/>
              <a:t> Enrichment workshops – titles, summer 2022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1416C49-5892-FEB0-FAAC-674F99D047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7292429"/>
              </p:ext>
            </p:extLst>
          </p:nvPr>
        </p:nvGraphicFramePr>
        <p:xfrm>
          <a:off x="388938" y="1150938"/>
          <a:ext cx="8262937" cy="56286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262937">
                  <a:extLst>
                    <a:ext uri="{9D8B030D-6E8A-4147-A177-3AD203B41FA5}">
                      <a16:colId xmlns:a16="http://schemas.microsoft.com/office/drawing/2014/main" val="20522328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Title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306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HIV: the state of the global epidemic, and current approaches to HIV care in UK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5575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Foodborne Pathogens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806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Science Communication and Questioning Skills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8105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Sexual health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4532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Collaboration in Science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244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Penguins, parasites and poo: how to survive life as a field biologist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0717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The Microbiology of Fermented Foods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452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Working in a scientific spin-out company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712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A career in bioinformatics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18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Finding and reading scientific literature: how a grizzly bear turned me into a biologist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6206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Nosey ears: troubleshooting, and applying laboratory skills in medical entomology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3297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alt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897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4895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4B7F87-2317-4F50-8E17-D3D889738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801" y="1150618"/>
            <a:ext cx="8461688" cy="521434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000" dirty="0"/>
              <a:t>Invitations to the workshops were sent out after the June 2022 exams had finished.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alt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000" dirty="0"/>
              <a:t>Students invited by email, plus posts on module forums:</a:t>
            </a:r>
          </a:p>
          <a:p>
            <a:pPr marL="800089" lvl="1" indent="-342900">
              <a:buFont typeface="Arial" panose="020B0604020202020204" pitchFamily="34" charset="0"/>
              <a:buChar char="•"/>
            </a:pPr>
            <a:r>
              <a:rPr lang="en-GB" altLang="en-US" sz="2000" dirty="0"/>
              <a:t>initially just Level 5 (equivalent to 3</a:t>
            </a:r>
            <a:r>
              <a:rPr lang="en-GB" altLang="en-US" sz="2000" baseline="30000" dirty="0"/>
              <a:t>rd</a:t>
            </a:r>
            <a:r>
              <a:rPr lang="en-GB" altLang="en-US" sz="2000" dirty="0"/>
              <a:t> Year UG) biology students (1446 students)</a:t>
            </a:r>
          </a:p>
          <a:p>
            <a:pPr marL="800089" lvl="1" indent="-342900">
              <a:buFont typeface="Arial" panose="020B0604020202020204" pitchFamily="34" charset="0"/>
              <a:buChar char="•"/>
            </a:pPr>
            <a:r>
              <a:rPr lang="en-GB" altLang="en-US" sz="2000" dirty="0"/>
              <a:t>extended to all Level 4 and 5 (equivalent to 2</a:t>
            </a:r>
            <a:r>
              <a:rPr lang="en-GB" altLang="en-US" sz="2000" baseline="30000" dirty="0"/>
              <a:t>nd</a:t>
            </a:r>
            <a:r>
              <a:rPr lang="en-GB" altLang="en-US" sz="2000" dirty="0"/>
              <a:t> and 3</a:t>
            </a:r>
            <a:r>
              <a:rPr lang="en-GB" altLang="en-US" sz="2000" baseline="30000" dirty="0"/>
              <a:t>rd</a:t>
            </a:r>
            <a:r>
              <a:rPr lang="en-GB" altLang="en-US" sz="2000" dirty="0"/>
              <a:t> Year UG) biology and health students (2750 students).</a:t>
            </a:r>
          </a:p>
          <a:p>
            <a:pPr marL="800089" lvl="1" indent="-342900">
              <a:buFont typeface="Arial" panose="020B0604020202020204" pitchFamily="34" charset="0"/>
              <a:buChar char="•"/>
            </a:pPr>
            <a:endParaRPr lang="en-GB" alt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000" dirty="0"/>
              <a:t>10-15 students attended each workshop.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alt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000" dirty="0"/>
              <a:t>149 different students either attended or accessed recording of at least one workshop.  </a:t>
            </a:r>
            <a:endParaRPr lang="en-GB" altLang="en-US" sz="1600" dirty="0"/>
          </a:p>
          <a:p>
            <a:endParaRPr lang="en-GB" dirty="0"/>
          </a:p>
        </p:txBody>
      </p:sp>
      <p:sp>
        <p:nvSpPr>
          <p:cNvPr id="5" name="Title 9">
            <a:extLst>
              <a:ext uri="{FF2B5EF4-FFF2-40B4-BE49-F238E27FC236}">
                <a16:creationId xmlns:a16="http://schemas.microsoft.com/office/drawing/2014/main" id="{A976605F-A457-4766-8E01-38EA13B2B7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1" y="360460"/>
            <a:ext cx="5607556" cy="476890"/>
          </a:xfrm>
        </p:spPr>
        <p:txBody>
          <a:bodyPr/>
          <a:lstStyle/>
          <a:p>
            <a:r>
              <a:rPr lang="en-GB" sz="1800" dirty="0"/>
              <a:t> Enrichment workshops – students invited</a:t>
            </a:r>
          </a:p>
        </p:txBody>
      </p:sp>
    </p:spTree>
    <p:extLst>
      <p:ext uri="{BB962C8B-B14F-4D97-AF65-F5344CB8AC3E}">
        <p14:creationId xmlns:p14="http://schemas.microsoft.com/office/powerpoint/2010/main" val="217664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57A83DA-BCBD-4767-859A-AFC29F80B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1" y="1283192"/>
            <a:ext cx="8263493" cy="5214348"/>
          </a:xfrm>
          <a:solidFill>
            <a:srgbClr val="FFFFCC"/>
          </a:solidFill>
        </p:spPr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Valuable insight 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into the skills required for fieldwork, and the challenges too.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 experience </a:t>
            </a:r>
            <a:r>
              <a:rPr lang="en-GB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brought it to life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me.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Relates degree work to outside world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Opened my eyes to opportunities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 there to do field work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had never heard of bioinformatics - really </a:t>
            </a:r>
            <a:r>
              <a:rPr lang="en-GB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great to hear about this as possible career path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Learnt how biological techniques are used to research </a:t>
            </a:r>
            <a:r>
              <a:rPr lang="en-GB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real-world problems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en-GB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eeps the student/study momentum going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over the break. I am </a:t>
            </a:r>
            <a:r>
              <a:rPr lang="en-GB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impressed overall with the Biology department approach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en-GB" dirty="0"/>
          </a:p>
        </p:txBody>
      </p:sp>
      <p:sp>
        <p:nvSpPr>
          <p:cNvPr id="8" name="Title 9">
            <a:extLst>
              <a:ext uri="{FF2B5EF4-FFF2-40B4-BE49-F238E27FC236}">
                <a16:creationId xmlns:a16="http://schemas.microsoft.com/office/drawing/2014/main" id="{E31310A9-BD60-4EEE-A926-B0B2260F00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0" y="360460"/>
            <a:ext cx="5257599" cy="476890"/>
          </a:xfrm>
        </p:spPr>
        <p:txBody>
          <a:bodyPr/>
          <a:lstStyle/>
          <a:p>
            <a:r>
              <a:rPr lang="en-GB" sz="1800" dirty="0"/>
              <a:t> Enrichment workshops – feedback from 2022</a:t>
            </a:r>
          </a:p>
        </p:txBody>
      </p:sp>
    </p:spTree>
    <p:extLst>
      <p:ext uri="{BB962C8B-B14F-4D97-AF65-F5344CB8AC3E}">
        <p14:creationId xmlns:p14="http://schemas.microsoft.com/office/powerpoint/2010/main" val="1067028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9">
            <a:extLst>
              <a:ext uri="{FF2B5EF4-FFF2-40B4-BE49-F238E27FC236}">
                <a16:creationId xmlns:a16="http://schemas.microsoft.com/office/drawing/2014/main" id="{5A4BFCFD-CE39-408F-A6B5-0BBFB8BBBA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1" y="360460"/>
            <a:ext cx="4964088" cy="476890"/>
          </a:xfrm>
        </p:spPr>
        <p:txBody>
          <a:bodyPr/>
          <a:lstStyle/>
          <a:p>
            <a:r>
              <a:rPr lang="en-GB" sz="1800" dirty="0"/>
              <a:t> Enrichment workshops – feedback</a:t>
            </a:r>
          </a:p>
        </p:txBody>
      </p:sp>
      <p:pic>
        <p:nvPicPr>
          <p:cNvPr id="6" name="Content Placeholder 5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4AF1F5C3-8BFC-40A5-BC8B-507A4B3F66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85" y="1822927"/>
            <a:ext cx="7010016" cy="1766940"/>
          </a:xfrm>
          <a:prstGeom prst="rect">
            <a:avLst/>
          </a:prstGeom>
        </p:spPr>
      </p:pic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1361985-3E7D-49F5-B1B6-C60F7D8DBF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32" y="4661421"/>
            <a:ext cx="7082173" cy="18361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487694-A96B-4107-90A9-C19E0D07C72D}"/>
              </a:ext>
            </a:extLst>
          </p:cNvPr>
          <p:cNvSpPr txBox="1"/>
          <p:nvPr/>
        </p:nvSpPr>
        <p:spPr>
          <a:xfrm>
            <a:off x="582889" y="1135267"/>
            <a:ext cx="7659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Did this session help you to understand the skills required for a particular field of work?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928172-4269-4244-8B70-FEAAA4DB3036}"/>
              </a:ext>
            </a:extLst>
          </p:cNvPr>
          <p:cNvSpPr txBox="1"/>
          <p:nvPr/>
        </p:nvSpPr>
        <p:spPr>
          <a:xfrm>
            <a:off x="582889" y="4015090"/>
            <a:ext cx="7978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Is this programme helping you to feel part of an OU community of biology students?</a:t>
            </a:r>
          </a:p>
        </p:txBody>
      </p:sp>
    </p:spTree>
    <p:extLst>
      <p:ext uri="{BB962C8B-B14F-4D97-AF65-F5344CB8AC3E}">
        <p14:creationId xmlns:p14="http://schemas.microsoft.com/office/powerpoint/2010/main" val="2612085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9">
            <a:extLst>
              <a:ext uri="{FF2B5EF4-FFF2-40B4-BE49-F238E27FC236}">
                <a16:creationId xmlns:a16="http://schemas.microsoft.com/office/drawing/2014/main" id="{5A4BFCFD-CE39-408F-A6B5-0BBFB8BBBA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1" y="360460"/>
            <a:ext cx="4964088" cy="476890"/>
          </a:xfrm>
        </p:spPr>
        <p:txBody>
          <a:bodyPr/>
          <a:lstStyle/>
          <a:p>
            <a:r>
              <a:rPr lang="en-GB" sz="1800" dirty="0"/>
              <a:t> Enrichment workshops – feedback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741C1B-3B80-4025-9EA1-A4A20CD44588}"/>
              </a:ext>
            </a:extLst>
          </p:cNvPr>
          <p:cNvSpPr txBox="1"/>
          <p:nvPr/>
        </p:nvSpPr>
        <p:spPr>
          <a:xfrm>
            <a:off x="551163" y="946071"/>
            <a:ext cx="5539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did you hear about the programme?</a:t>
            </a:r>
          </a:p>
        </p:txBody>
      </p:sp>
      <p:pic>
        <p:nvPicPr>
          <p:cNvPr id="12" name="Picture 11" descr="Chart, bar chart&#10;&#10;Description automatically generated">
            <a:extLst>
              <a:ext uri="{FF2B5EF4-FFF2-40B4-BE49-F238E27FC236}">
                <a16:creationId xmlns:a16="http://schemas.microsoft.com/office/drawing/2014/main" id="{1D2375F7-6CD0-4A66-B591-C879837BF4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45"/>
          <a:stretch/>
        </p:blipFill>
        <p:spPr>
          <a:xfrm>
            <a:off x="551163" y="1391384"/>
            <a:ext cx="8041674" cy="2508182"/>
          </a:xfrm>
          <a:prstGeom prst="rect">
            <a:avLst/>
          </a:prstGeom>
        </p:spPr>
      </p:pic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BFECD2B-AB0C-4CE7-9DDA-FF47DF0DF2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96"/>
          <a:stretch/>
        </p:blipFill>
        <p:spPr>
          <a:xfrm>
            <a:off x="434603" y="4580938"/>
            <a:ext cx="7524945" cy="207121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11F62B9-E27E-4300-83AD-047C1DA69C67}"/>
              </a:ext>
            </a:extLst>
          </p:cNvPr>
          <p:cNvSpPr txBox="1"/>
          <p:nvPr/>
        </p:nvSpPr>
        <p:spPr>
          <a:xfrm>
            <a:off x="432001" y="4211605"/>
            <a:ext cx="7729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Would you recommend participating in this programme to other students?</a:t>
            </a:r>
          </a:p>
        </p:txBody>
      </p:sp>
    </p:spTree>
    <p:extLst>
      <p:ext uri="{BB962C8B-B14F-4D97-AF65-F5344CB8AC3E}">
        <p14:creationId xmlns:p14="http://schemas.microsoft.com/office/powerpoint/2010/main" val="3673274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9">
            <a:extLst>
              <a:ext uri="{FF2B5EF4-FFF2-40B4-BE49-F238E27FC236}">
                <a16:creationId xmlns:a16="http://schemas.microsoft.com/office/drawing/2014/main" id="{9CFE644E-2203-483A-A62E-1E9E39F388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1" y="360460"/>
            <a:ext cx="2841777" cy="757140"/>
          </a:xfrm>
        </p:spPr>
        <p:txBody>
          <a:bodyPr/>
          <a:lstStyle/>
          <a:p>
            <a:r>
              <a:rPr lang="en-GB" sz="1800" dirty="0"/>
              <a:t> Enrichment workshops</a:t>
            </a:r>
            <a:br>
              <a:rPr lang="en-GB" sz="1800" dirty="0"/>
            </a:br>
            <a:r>
              <a:rPr lang="en-GB" sz="1800" dirty="0"/>
              <a:t> – 2023 programme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1A9BFB-6231-4919-8C3B-739F4DA297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323" y="1464202"/>
            <a:ext cx="8571353" cy="52133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Successful pilot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Expanded for 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More workshops</a:t>
            </a:r>
          </a:p>
          <a:p>
            <a:r>
              <a:rPr lang="en-GB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	 – started in May, paused for exam fortnight, resumed in late June, 	continuing through to September.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Several workshops per week.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Expanded to include skills for chemistry and health sciences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Invited more students – all those on modules in School of Life, Health and Chemical Sciences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Advertised more widely and earlier in the year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Ask tutors to mention the programme to their students before June exams</a:t>
            </a:r>
            <a:endParaRPr lang="en-GB" altLang="en-US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Including a wider range of workshop topics and styles</a:t>
            </a:r>
            <a:endParaRPr lang="en-GB" alt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B3673A3D-0DE9-ABFA-AA65-737976E9A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955" y="180448"/>
            <a:ext cx="4967111" cy="181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241757"/>
      </p:ext>
    </p:extLst>
  </p:cSld>
  <p:clrMapOvr>
    <a:masterClrMapping/>
  </p:clrMapOvr>
</p:sld>
</file>

<file path=ppt/theme/theme1.xml><?xml version="1.0" encoding="utf-8"?>
<a:theme xmlns:a="http://schemas.openxmlformats.org/drawingml/2006/main" name="OU Title">
  <a:themeElements>
    <a:clrScheme name="OU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4B9B"/>
      </a:accent1>
      <a:accent2>
        <a:srgbClr val="ED2891"/>
      </a:accent2>
      <a:accent3>
        <a:srgbClr val="00B7B2"/>
      </a:accent3>
      <a:accent4>
        <a:srgbClr val="F26522"/>
      </a:accent4>
      <a:accent5>
        <a:srgbClr val="FFD400"/>
      </a:accent5>
      <a:accent6>
        <a:srgbClr val="716FB3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OU_STANDARD.potx" id="{2DA0E078-245D-4E9B-8A12-43E4C56B78FB}" vid="{76723E47-52BB-4FAA-A05C-2DF49523D5BE}"/>
    </a:ext>
  </a:extLst>
</a:theme>
</file>

<file path=ppt/theme/theme2.xml><?xml version="1.0" encoding="utf-8"?>
<a:theme xmlns:a="http://schemas.openxmlformats.org/drawingml/2006/main" name="OU Section">
  <a:themeElements>
    <a:clrScheme name="OU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4B9B"/>
      </a:accent1>
      <a:accent2>
        <a:srgbClr val="ED2891"/>
      </a:accent2>
      <a:accent3>
        <a:srgbClr val="00B7B2"/>
      </a:accent3>
      <a:accent4>
        <a:srgbClr val="F26522"/>
      </a:accent4>
      <a:accent5>
        <a:srgbClr val="FFD400"/>
      </a:accent5>
      <a:accent6>
        <a:srgbClr val="716FB3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OU_STANDARD.potx" id="{2DA0E078-245D-4E9B-8A12-43E4C56B78FB}" vid="{FAE18331-D8CD-423A-9602-E45A08067BF7}"/>
    </a:ext>
  </a:extLst>
</a:theme>
</file>

<file path=ppt/theme/theme3.xml><?xml version="1.0" encoding="utf-8"?>
<a:theme xmlns:a="http://schemas.openxmlformats.org/drawingml/2006/main" name="OU Layouts">
  <a:themeElements>
    <a:clrScheme name="OU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4B9B"/>
      </a:accent1>
      <a:accent2>
        <a:srgbClr val="ED2891"/>
      </a:accent2>
      <a:accent3>
        <a:srgbClr val="00B7B2"/>
      </a:accent3>
      <a:accent4>
        <a:srgbClr val="F26522"/>
      </a:accent4>
      <a:accent5>
        <a:srgbClr val="FFD400"/>
      </a:accent5>
      <a:accent6>
        <a:srgbClr val="716FB3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OU_STANDARD.potx" id="{2DA0E078-245D-4E9B-8A12-43E4C56B78FB}" vid="{E71F6A81-7D12-4207-BA77-D48B227BF69D}"/>
    </a:ext>
  </a:extLst>
</a:theme>
</file>

<file path=ppt/theme/theme4.xml><?xml version="1.0" encoding="utf-8"?>
<a:theme xmlns:a="http://schemas.openxmlformats.org/drawingml/2006/main" name="Covers">
  <a:themeElements>
    <a:clrScheme name="Open University ">
      <a:dk1>
        <a:srgbClr val="060645"/>
      </a:dk1>
      <a:lt1>
        <a:srgbClr val="FFFFFF"/>
      </a:lt1>
      <a:dk2>
        <a:srgbClr val="060645"/>
      </a:dk2>
      <a:lt2>
        <a:srgbClr val="FEFFFF"/>
      </a:lt2>
      <a:accent1>
        <a:srgbClr val="1C46C0"/>
      </a:accent1>
      <a:accent2>
        <a:srgbClr val="66EEFA"/>
      </a:accent2>
      <a:accent3>
        <a:srgbClr val="7DFFD3"/>
      </a:accent3>
      <a:accent4>
        <a:srgbClr val="FF8A77"/>
      </a:accent4>
      <a:accent5>
        <a:srgbClr val="FFB3FF"/>
      </a:accent5>
      <a:accent6>
        <a:srgbClr val="FFF388"/>
      </a:accent6>
      <a:hlink>
        <a:srgbClr val="FF8A77"/>
      </a:hlink>
      <a:folHlink>
        <a:srgbClr val="7DFFD3"/>
      </a:folHlink>
    </a:clrScheme>
    <a:fontScheme name="Custom 7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U-Powerpoint-Template-Master" id="{C62F22CB-6147-F642-90D0-FAAC7572420C}" vid="{AB24DCB6-B19B-4A4B-82AA-A443AC496DAE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plit xmlns="a533bca2-0bd2-48f8-aa92-b04c448b4638">false</Split>
    <Mailing xmlns="a533bca2-0bd2-48f8-aa92-b04c448b4638" xsi:nil="true"/>
    <Printed_x003f_ xmlns="a533bca2-0bd2-48f8-aa92-b04c448b4638">false</Printed_x003f_>
    <Notes0 xmlns="a533bca2-0bd2-48f8-aa92-b04c448b4638" xsi:nil="true"/>
    <RoutingRuleDescription xmlns="http://schemas.microsoft.com/sharepoint/v3" xsi:nil="true"/>
    <_dlc_DocId xmlns="1d9d0910-56fc-42ec-87ef-97181303dcfa">CURR-1310623560-8414</_dlc_DocId>
    <_dlc_DocIdUrl xmlns="1d9d0910-56fc-42ec-87ef-97181303dcfa">
      <Url>https://openuniv.sharepoint.com/sites/curr/accessibility-sise-resources/blueprints/_layouts/15/DocIdRedir.aspx?ID=CURR-1310623560-8414</Url>
      <Description>CURR-1310623560-8414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CDCE3B53AC8849A76065855D15482F" ma:contentTypeVersion="87" ma:contentTypeDescription="Create a new document." ma:contentTypeScope="" ma:versionID="7607c116a9b06057177b594a98831e47">
  <xsd:schema xmlns:xsd="http://www.w3.org/2001/XMLSchema" xmlns:xs="http://www.w3.org/2001/XMLSchema" xmlns:p="http://schemas.microsoft.com/office/2006/metadata/properties" xmlns:ns1="http://schemas.microsoft.com/sharepoint/v3" xmlns:ns2="a533bca2-0bd2-48f8-aa92-b04c448b4638" xmlns:ns4="1d9d0910-56fc-42ec-87ef-97181303dcfa" xmlns:ns5="c9e62aa3-f523-44c3-abb5-ef6127a3ae98" targetNamespace="http://schemas.microsoft.com/office/2006/metadata/properties" ma:root="true" ma:fieldsID="6ea02b0867ec098c1301efc4cae33c0d" ns1:_="" ns2:_="" ns4:_="" ns5:_="">
    <xsd:import namespace="http://schemas.microsoft.com/sharepoint/v3"/>
    <xsd:import namespace="a533bca2-0bd2-48f8-aa92-b04c448b4638"/>
    <xsd:import namespace="1d9d0910-56fc-42ec-87ef-97181303dcfa"/>
    <xsd:import namespace="c9e62aa3-f523-44c3-abb5-ef6127a3ae98"/>
    <xsd:element name="properties">
      <xsd:complexType>
        <xsd:sequence>
          <xsd:element name="documentManagement">
            <xsd:complexType>
              <xsd:all>
                <xsd:element ref="ns2:Printed_x003f_" minOccurs="0"/>
                <xsd:element ref="ns2:Notes0" minOccurs="0"/>
                <xsd:element ref="ns1:RoutingRuleDescription" minOccurs="0"/>
                <xsd:element ref="ns4:_dlc_DocId" minOccurs="0"/>
                <xsd:element ref="ns4:_dlc_DocIdUrl" minOccurs="0"/>
                <xsd:element ref="ns4:_dlc_DocIdPersistId" minOccurs="0"/>
                <xsd:element ref="ns2:MediaServiceMetadata" minOccurs="0"/>
                <xsd:element ref="ns2:MediaServiceFastMetadata" minOccurs="0"/>
                <xsd:element ref="ns5:SharedWithUsers" minOccurs="0"/>
                <xsd:element ref="ns5:SharedWithDetails" minOccurs="0"/>
                <xsd:element ref="ns2:Mailing" minOccurs="0"/>
                <xsd:element ref="ns2:Split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RoutingRuleDescription" ma:index="4" nillable="true" ma:displayName="Description" ma:internalName="RoutingRuleDescription" ma:readOnly="fals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33bca2-0bd2-48f8-aa92-b04c448b4638" elementFormDefault="qualified">
    <xsd:import namespace="http://schemas.microsoft.com/office/2006/documentManagement/types"/>
    <xsd:import namespace="http://schemas.microsoft.com/office/infopath/2007/PartnerControls"/>
    <xsd:element name="Printed_x003f_" ma:index="2" nillable="true" ma:displayName="Printed?" ma:default="0" ma:format="Dropdown" ma:internalName="Printed_x003f_">
      <xsd:simpleType>
        <xsd:restriction base="dms:Boolean"/>
      </xsd:simpleType>
    </xsd:element>
    <xsd:element name="Notes0" ma:index="3" nillable="true" ma:displayName="Notes" ma:internalName="Notes0">
      <xsd:simpleType>
        <xsd:restriction base="dms:Note">
          <xsd:maxLength value="255"/>
        </xsd:restriction>
      </xsd:simple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ailing" ma:index="19" nillable="true" ma:displayName="Mailing" ma:description="Mailing" ma:internalName="Mailing">
      <xsd:simpleType>
        <xsd:restriction base="dms:Text">
          <xsd:maxLength value="255"/>
        </xsd:restriction>
      </xsd:simpleType>
    </xsd:element>
    <xsd:element name="Split" ma:index="20" nillable="true" ma:displayName="Split" ma:default="0" ma:description="mailing split" ma:internalName="Split">
      <xsd:simpleType>
        <xsd:restriction base="dms:Boolean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2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25" nillable="true" ma:displayName="Tags" ma:internalName="MediaServiceAutoTags" ma:readOnly="true">
      <xsd:simpleType>
        <xsd:restriction base="dms:Text"/>
      </xsd:simple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9d0910-56fc-42ec-87ef-97181303dcf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e62aa3-f523-44c3-abb5-ef6127a3ae98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5" ma:displayName="Content Type"/>
        <xsd:element ref="dc:title" maxOccurs="1" ma:index="1" ma:displayName="Title"/>
        <xsd:element ref="dc:subject" minOccurs="0" maxOccurs="1"/>
        <xsd:element ref="dc:description" minOccurs="0" maxOccurs="1"/>
        <xsd:element name="keywords" minOccurs="0" maxOccurs="1" type="xsd:string" ma:index="5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B90F817-9014-4E50-B643-3B648DA7E8E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1CBA1F-C00A-49F3-A5E6-9D2F3A54AB68}">
  <ds:schemaRefs>
    <ds:schemaRef ds:uri="http://schemas.microsoft.com/office/2006/metadata/properties"/>
    <ds:schemaRef ds:uri="a533bca2-0bd2-48f8-aa92-b04c448b4638"/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c9e62aa3-f523-44c3-abb5-ef6127a3ae98"/>
    <ds:schemaRef ds:uri="1d9d0910-56fc-42ec-87ef-97181303dcfa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70B4C4A-7262-47D5-BA5B-F25D71F2666B}">
  <ds:schemaRefs>
    <ds:schemaRef ds:uri="1d9d0910-56fc-42ec-87ef-97181303dcfa"/>
    <ds:schemaRef ds:uri="a533bca2-0bd2-48f8-aa92-b04c448b4638"/>
    <ds:schemaRef ds:uri="c9e62aa3-f523-44c3-abb5-ef6127a3ae9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4.xml><?xml version="1.0" encoding="utf-8"?>
<ds:datastoreItem xmlns:ds="http://schemas.openxmlformats.org/officeDocument/2006/customXml" ds:itemID="{9CD217F9-B1DD-42A6-AF55-E5978B8EF6BB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OU_STANDARD</Template>
  <TotalTime>5060</TotalTime>
  <Words>1439</Words>
  <Application>Microsoft Office PowerPoint</Application>
  <PresentationFormat>On-screen Show (4:3)</PresentationFormat>
  <Paragraphs>139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Poppins</vt:lpstr>
      <vt:lpstr>Poppins SemiBold</vt:lpstr>
      <vt:lpstr>OU Title</vt:lpstr>
      <vt:lpstr>OU Section</vt:lpstr>
      <vt:lpstr>OU Layouts</vt:lpstr>
      <vt:lpstr>Covers</vt:lpstr>
      <vt:lpstr>Enrichment workshops to encourage awareness of employability skills</vt:lpstr>
      <vt:lpstr>Enrichment workshops for biology students – a pilot in summer 2022</vt:lpstr>
      <vt:lpstr> Enrichment workshops – a pilot in summer 2022</vt:lpstr>
      <vt:lpstr> Enrichment workshops – titles, summer 2022</vt:lpstr>
      <vt:lpstr> Enrichment workshops – students invited</vt:lpstr>
      <vt:lpstr> Enrichment workshops – feedback from 2022</vt:lpstr>
      <vt:lpstr> Enrichment workshops – feedback</vt:lpstr>
      <vt:lpstr> Enrichment workshops – feedback</vt:lpstr>
      <vt:lpstr> Enrichment workshops  – 2023 programme</vt:lpstr>
      <vt:lpstr> Enrichment workshops – 2023 programme</vt:lpstr>
      <vt:lpstr> Enrichment workshops – feedback from 2023 – What did you find particularly useful?</vt:lpstr>
      <vt:lpstr> Enrichment workshops – feedback from 2023: Is this programme helping you to understand skills required in particular fields of work?</vt:lpstr>
      <vt:lpstr> Enrichment workshops – feedback from 2023 – Is this programme helping you feel part of an OU community?</vt:lpstr>
      <vt:lpstr>  Evidence of providing enrichment</vt:lpstr>
      <vt:lpstr>Thank you  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Emma.Elder</dc:creator>
  <cp:lastModifiedBy>Diane.Ford</cp:lastModifiedBy>
  <cp:revision>31</cp:revision>
  <dcterms:created xsi:type="dcterms:W3CDTF">2022-02-24T14:45:38Z</dcterms:created>
  <dcterms:modified xsi:type="dcterms:W3CDTF">2025-03-04T13:58:30Z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0x010100B0CDCE3B53AC8849A76065855D15482F</vt:lpwstr>
  </property>
  <property fmtid="{D5CDD505-2E9C-101B-9397-08002B2CF9AE}" pid="3" name="_dlc_DocIdItemGuid">
    <vt:lpwstr>05fec3a5-cf64-4cbf-974e-2b6a562abce5</vt:lpwstr>
  </property>
</Properties>
</file>